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6" r:id="rId1"/>
  </p:sldMasterIdLst>
  <p:notesMasterIdLst>
    <p:notesMasterId r:id="rId9"/>
  </p:notesMasterIdLst>
  <p:sldIdLst>
    <p:sldId id="256" r:id="rId2"/>
    <p:sldId id="263" r:id="rId3"/>
    <p:sldId id="258" r:id="rId4"/>
    <p:sldId id="259" r:id="rId5"/>
    <p:sldId id="260" r:id="rId6"/>
    <p:sldId id="261" r:id="rId7"/>
    <p:sldId id="262" r:id="rId8"/>
  </p:sldIdLst>
  <p:sldSz cx="9144000" cy="6858000" type="letter"/>
  <p:notesSz cx="6858000" cy="9144000"/>
  <p:custDataLst>
    <p:tags r:id="rId10"/>
  </p:custData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2170" autoAdjust="0"/>
  </p:normalViewPr>
  <p:slideViewPr>
    <p:cSldViewPr>
      <p:cViewPr>
        <p:scale>
          <a:sx n="102" d="100"/>
          <a:sy n="102" d="100"/>
        </p:scale>
        <p:origin x="2464"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0035658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85785" y="4343385"/>
            <a:ext cx="5486380" cy="4114795"/>
          </a:xfrm>
          <a:prstGeom prst="rect">
            <a:avLst/>
          </a:prstGeom>
        </p:spPr>
        <p:txBody>
          <a:bodyPr lIns="89600" tIns="89600" rIns="89600" bIns="89600" anchor="ctr" anchorCtr="0">
            <a:noAutofit/>
          </a:bodyPr>
          <a:lstStyle/>
          <a:p>
            <a:r>
              <a:rPr lang="en-CA" b="1" dirty="0" smtClean="0">
                <a:effectLst/>
              </a:rPr>
              <a:t>Welcome to Week 1 of the Facilitating Learning Online workshop!</a:t>
            </a:r>
          </a:p>
          <a:p>
            <a:endParaRPr lang="en-CA" dirty="0" smtClean="0">
              <a:effectLst/>
            </a:endParaRPr>
          </a:p>
          <a:p>
            <a:r>
              <a:rPr lang="en-CA" dirty="0" smtClean="0">
                <a:effectLst/>
              </a:rPr>
              <a:t>If</a:t>
            </a:r>
            <a:r>
              <a:rPr lang="en-CA" baseline="0" dirty="0" smtClean="0">
                <a:effectLst/>
              </a:rPr>
              <a:t> you haven’t already had a chance to do so, please </a:t>
            </a:r>
            <a:r>
              <a:rPr lang="en-CA" dirty="0" smtClean="0">
                <a:effectLst/>
              </a:rPr>
              <a:t>check out the</a:t>
            </a:r>
            <a:r>
              <a:rPr lang="en-CA" baseline="0" dirty="0" smtClean="0">
                <a:effectLst/>
              </a:rPr>
              <a:t> </a:t>
            </a:r>
            <a:r>
              <a:rPr lang="en-CA" dirty="0" smtClean="0">
                <a:effectLst/>
              </a:rPr>
              <a:t>Overview + Ongoing Activities</a:t>
            </a:r>
            <a:r>
              <a:rPr lang="en-CA" baseline="0" dirty="0" smtClean="0">
                <a:effectLst/>
              </a:rPr>
              <a:t> page.</a:t>
            </a:r>
          </a:p>
          <a:p>
            <a:endParaRPr lang="en-CA" baseline="0" dirty="0" smtClean="0">
              <a:effectLst/>
            </a:endParaRPr>
          </a:p>
          <a:p>
            <a:r>
              <a:rPr lang="en-CA" baseline="0" dirty="0" smtClean="0">
                <a:effectLst/>
              </a:rPr>
              <a:t>The Workshop Outline and FLO Schedule are documents you will be returning to frequently; take time to read them carefully and post any questions into the Open Forum or contact us. </a:t>
            </a:r>
            <a:endParaRPr lang="en-CA" dirty="0" smtClean="0"/>
          </a:p>
        </p:txBody>
      </p:sp>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0746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FLO workshop has a rhythm. After</a:t>
            </a:r>
            <a:r>
              <a:rPr lang="en-US" baseline="0" dirty="0" smtClean="0"/>
              <a:t> week 1, when we get acquainted with the workshop space and with one another, we have a series of mini-sessions facilitated by YOU. </a:t>
            </a:r>
          </a:p>
          <a:p>
            <a:r>
              <a:rPr lang="en-US" baseline="0" dirty="0" smtClean="0"/>
              <a:t>Throughout the 5 weeks, you will attend to some regular tasks. It’s important to keep up with these activities! </a:t>
            </a:r>
          </a:p>
          <a:p>
            <a:r>
              <a:rPr lang="en-US" baseline="0" dirty="0" smtClean="0"/>
              <a:t>You will appreciate, and benefit from, the contributions of others, just as others will benefit from what you contribute. </a:t>
            </a:r>
            <a:endParaRPr lang="en-US" dirty="0"/>
          </a:p>
        </p:txBody>
      </p:sp>
    </p:spTree>
    <p:extLst>
      <p:ext uri="{BB962C8B-B14F-4D97-AF65-F5344CB8AC3E}">
        <p14:creationId xmlns:p14="http://schemas.microsoft.com/office/powerpoint/2010/main" val="222938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785" y="4343385"/>
            <a:ext cx="5486380" cy="4114795"/>
          </a:xfrm>
          <a:prstGeom prst="rect">
            <a:avLst/>
          </a:prstGeom>
        </p:spPr>
        <p:txBody>
          <a:bodyPr lIns="89600" tIns="89600" rIns="89600" bIns="89600" anchor="ctr" anchorCtr="0">
            <a:noAutofit/>
          </a:bodyPr>
          <a:lstStyle/>
          <a:p>
            <a:r>
              <a:rPr lang="en-CA" dirty="0" smtClean="0"/>
              <a:t>Some tips to help you organize your time in this course:</a:t>
            </a:r>
          </a:p>
          <a:p>
            <a:endParaRPr lang="en-CA" dirty="0" smtClean="0"/>
          </a:p>
          <a:p>
            <a:pPr marL="228600" indent="-228600">
              <a:buAutoNum type="arabicParenR"/>
            </a:pPr>
            <a:r>
              <a:rPr lang="en-CA" dirty="0" smtClean="0"/>
              <a:t>Plan to participate frequently.</a:t>
            </a:r>
          </a:p>
          <a:p>
            <a:pPr marL="228600" indent="-228600">
              <a:buAutoNum type="arabicParenR"/>
            </a:pPr>
            <a:r>
              <a:rPr lang="en-CA" dirty="0" smtClean="0"/>
              <a:t>Schedule time in your calendar. </a:t>
            </a:r>
          </a:p>
          <a:p>
            <a:pPr marL="228600" indent="-228600">
              <a:buAutoNum type="arabicParenR"/>
            </a:pPr>
            <a:endParaRPr lang="en-CA" dirty="0" smtClean="0"/>
          </a:p>
          <a:p>
            <a:pPr marL="0" indent="0">
              <a:buNone/>
            </a:pPr>
            <a:r>
              <a:rPr lang="en-CA" dirty="0" smtClean="0"/>
              <a:t>We suggest 8-15 hours a week but it will vary depending on your familiarity with the topics and when you are facilitating your mini-lesson.</a:t>
            </a:r>
          </a:p>
          <a:p>
            <a:pPr>
              <a:spcBef>
                <a:spcPts val="0"/>
              </a:spcBef>
              <a:buNone/>
            </a:pPr>
            <a:endParaRPr lang="en-CA" dirty="0" smtClean="0"/>
          </a:p>
          <a:p>
            <a:pPr>
              <a:spcBef>
                <a:spcPts val="0"/>
              </a:spcBef>
              <a:buNone/>
            </a:pPr>
            <a:endParaRPr dirty="0"/>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581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785" y="4343385"/>
            <a:ext cx="5486380" cy="4114795"/>
          </a:xfrm>
          <a:prstGeom prst="rect">
            <a:avLst/>
          </a:prstGeom>
        </p:spPr>
        <p:txBody>
          <a:bodyPr lIns="89600" tIns="89600" rIns="89600" bIns="89600" anchor="ctr" anchorCtr="0">
            <a:noAutofit/>
          </a:bodyPr>
          <a:lstStyle/>
          <a:p>
            <a:pPr>
              <a:spcBef>
                <a:spcPts val="0"/>
              </a:spcBef>
              <a:buNone/>
            </a:pPr>
            <a:r>
              <a:rPr lang="en-CA" dirty="0" smtClean="0"/>
              <a:t>The workshop is designed to run from Monday to Sunday to allow you to complete work on the weekend when most of you will have more flexibility in how you spend your time.</a:t>
            </a:r>
            <a:br>
              <a:rPr lang="en-CA" dirty="0" smtClean="0"/>
            </a:br>
            <a:r>
              <a:rPr lang="en-CA" dirty="0" smtClean="0"/>
              <a:t/>
            </a:r>
            <a:br>
              <a:rPr lang="en-CA" dirty="0" smtClean="0"/>
            </a:br>
            <a:r>
              <a:rPr lang="en-CA" dirty="0" smtClean="0"/>
              <a:t>During each week, be prepared to be involved in a group activity - you may be a participant in a mini-session, a facilitator of a mini-session, or be asked to contribute to a group project (i.e., Week 1).</a:t>
            </a:r>
          </a:p>
          <a:p>
            <a:pPr>
              <a:spcBef>
                <a:spcPts val="0"/>
              </a:spcBef>
              <a:buNone/>
            </a:pPr>
            <a:endParaRPr lang="en-CA" dirty="0" smtClean="0"/>
          </a:p>
          <a:p>
            <a:pPr>
              <a:spcBef>
                <a:spcPts val="0"/>
              </a:spcBef>
              <a:buNone/>
            </a:pPr>
            <a:r>
              <a:rPr lang="en-CA" dirty="0" smtClean="0"/>
              <a:t>Mini-Sessions are facilitated by teams – please check your team assignment (in Schedule).</a:t>
            </a:r>
            <a:r>
              <a:rPr lang="en-CA" baseline="0" dirty="0" smtClean="0"/>
              <a:t> If you can’t find your team, please contact us asap (check the Facilitators Contact / Schedule information wiki on the first tab (Overview &amp; Ongoing Activities) or click on the “Participants” link found along the right hand column of the course site.</a:t>
            </a:r>
            <a:r>
              <a:rPr lang="en-CA" dirty="0" smtClean="0"/>
              <a:t/>
            </a:r>
            <a:br>
              <a:rPr lang="en-CA" dirty="0" smtClean="0"/>
            </a:br>
            <a:r>
              <a:rPr lang="en-CA" dirty="0" smtClean="0"/>
              <a:t/>
            </a:r>
            <a:br>
              <a:rPr lang="en-CA" dirty="0" smtClean="0"/>
            </a:br>
            <a:r>
              <a:rPr lang="en-CA" dirty="0" smtClean="0"/>
              <a:t>Introduce yourself in Week 1 in the Introductions Forum right </a:t>
            </a:r>
            <a:r>
              <a:rPr lang="en-CA" smtClean="0"/>
              <a:t>away!</a:t>
            </a:r>
            <a:r>
              <a:rPr lang="en-CA" baseline="0" smtClean="0"/>
              <a:t> </a:t>
            </a:r>
            <a:endParaRPr dirty="0"/>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1502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785" y="4343385"/>
            <a:ext cx="5486380" cy="4114795"/>
          </a:xfrm>
          <a:prstGeom prst="rect">
            <a:avLst/>
          </a:prstGeom>
        </p:spPr>
        <p:txBody>
          <a:bodyPr lIns="89600" tIns="89600" rIns="89600" bIns="89600" anchor="ctr" anchorCtr="0">
            <a:noAutofit/>
          </a:bodyPr>
          <a:lstStyle/>
          <a:p>
            <a:pPr>
              <a:spcBef>
                <a:spcPts val="0"/>
              </a:spcBef>
              <a:buNone/>
            </a:pPr>
            <a:r>
              <a:rPr lang="en-CA" dirty="0" smtClean="0"/>
              <a:t>There are ongoing activities each week; allow time for them as you plan each week.</a:t>
            </a:r>
            <a:br>
              <a:rPr lang="en-CA" dirty="0" smtClean="0"/>
            </a:br>
            <a:r>
              <a:rPr lang="en-CA" dirty="0" smtClean="0"/>
              <a:t/>
            </a:r>
            <a:br>
              <a:rPr lang="en-CA" dirty="0" smtClean="0"/>
            </a:br>
            <a:r>
              <a:rPr lang="en-CA" dirty="0" smtClean="0"/>
              <a:t>During each week, you'll be asked to complete readings, watch videos and then reflect on your learning. The Learning Journal or Blog you set up in Week 1 will be the place to capture your thoughts and questions. Be prepared to share "nuggets" each week in the Weekly Journal Share forum.</a:t>
            </a:r>
            <a:br>
              <a:rPr lang="en-CA" dirty="0" smtClean="0"/>
            </a:br>
            <a:r>
              <a:rPr lang="en-CA" dirty="0" smtClean="0"/>
              <a:t/>
            </a:r>
            <a:br>
              <a:rPr lang="en-CA" dirty="0" smtClean="0"/>
            </a:br>
            <a:r>
              <a:rPr lang="en-CA" dirty="0" smtClean="0"/>
              <a:t>Don't forget to check into the Open Forum to review any of the topics under discussion. Feel free to set up a topic thread if you want to explore an idea or question that comes up for you during the week.</a:t>
            </a:r>
            <a:endParaRPr dirty="0"/>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86262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85785" y="4343385"/>
            <a:ext cx="5486380" cy="4114795"/>
          </a:xfrm>
          <a:prstGeom prst="rect">
            <a:avLst/>
          </a:prstGeom>
        </p:spPr>
        <p:txBody>
          <a:bodyPr lIns="89600" tIns="89600" rIns="89600" bIns="8960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effectLst/>
              </a:rPr>
              <a:t>Get prepared for Week 1!  It will be a full week. Check the detailed FLO Schedule. Make sure you know what to do. We've prepared a quick checklist to help you.</a:t>
            </a:r>
            <a:endParaRPr lang="en-CA" dirty="0" smtClean="0"/>
          </a:p>
          <a:p>
            <a:pPr>
              <a:spcBef>
                <a:spcPts val="0"/>
              </a:spcBef>
              <a:buNone/>
            </a:pPr>
            <a:endParaRPr dirty="0"/>
          </a:p>
        </p:txBody>
      </p:sp>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7713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785" y="4343385"/>
            <a:ext cx="5486380" cy="4114795"/>
          </a:xfrm>
          <a:prstGeom prst="rect">
            <a:avLst/>
          </a:prstGeom>
        </p:spPr>
        <p:txBody>
          <a:bodyPr lIns="89600" tIns="89600" rIns="89600" bIns="89600" anchor="ctr" anchorCtr="0">
            <a:noAutofit/>
          </a:bodyPr>
          <a:lstStyle/>
          <a:p>
            <a:pPr>
              <a:spcBef>
                <a:spcPts val="0"/>
              </a:spcBef>
              <a:buNone/>
            </a:pPr>
            <a:r>
              <a:rPr lang="en-CA" dirty="0" smtClean="0"/>
              <a:t>Week 1 is busy;</a:t>
            </a:r>
            <a:r>
              <a:rPr lang="en-CA" baseline="0" dirty="0" smtClean="0"/>
              <a:t> Week 2 is when the teams start facilitating mini-sessions. Week 2 includes two simultaneous mini-sessions; if you’re a participant, you’re expected to participate in both activities. Make sure to contact your team early if you are facilitating in Week 2!</a:t>
            </a:r>
          </a:p>
          <a:p>
            <a:pPr>
              <a:spcBef>
                <a:spcPts val="0"/>
              </a:spcBef>
              <a:buNone/>
            </a:pPr>
            <a:r>
              <a:rPr lang="en-CA" baseline="0" dirty="0" smtClean="0"/>
              <a:t>Remember to take a deep breath, relax and go for it. This is a safe, supportive environment where we are all learning together. Enjoy!</a:t>
            </a:r>
          </a:p>
          <a:p>
            <a:pPr>
              <a:spcBef>
                <a:spcPts val="0"/>
              </a:spcBef>
              <a:buNone/>
            </a:pPr>
            <a:endParaRPr dirty="0"/>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7142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5"/>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3786738"/>
            <a:ext cx="7772400" cy="1046316"/>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1" y="1600200"/>
            <a:ext cx="3994525"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4" y="1600200"/>
            <a:ext cx="3994525"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9"/>
            <a:ext cx="8229600" cy="692693"/>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1" y="274637"/>
            <a:ext cx="7619999" cy="1143200"/>
          </a:xfrm>
          <a:prstGeom prst="rect">
            <a:avLst/>
          </a:prstGeom>
          <a:noFill/>
          <a:ln>
            <a:noFill/>
          </a:ln>
        </p:spPr>
        <p:txBody>
          <a:bodyPr lIns="91425" tIns="91425" rIns="91425" bIns="91425" anchor="ctr" anchorCtr="0"/>
          <a:lstStyle>
            <a:lvl1pPr algn="l" rtl="0">
              <a:spcBef>
                <a:spcPts val="0"/>
              </a:spcBef>
              <a:buClr>
                <a:schemeClr val="dk2"/>
              </a:buClr>
              <a:buFont typeface="Camb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457200" y="1536191"/>
            <a:ext cx="3657600" cy="45904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2"/>
          </p:nvPr>
        </p:nvSpPr>
        <p:spPr>
          <a:xfrm>
            <a:off x="4419600" y="1536191"/>
            <a:ext cx="3657600" cy="45904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dt" idx="10"/>
          </p:nvPr>
        </p:nvSpPr>
        <p:spPr>
          <a:xfrm rot="-5400000">
            <a:off x="7551320" y="1645949"/>
            <a:ext cx="2438400" cy="3656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ftr" idx="11"/>
          </p:nvPr>
        </p:nvSpPr>
        <p:spPr>
          <a:xfrm rot="-5400000">
            <a:off x="7586921" y="4048831"/>
            <a:ext cx="2367199" cy="3656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a:spLocks noGrp="1"/>
          </p:cNvSpPr>
          <p:nvPr>
            <p:ph type="sldNum" idx="12"/>
          </p:nvPr>
        </p:nvSpPr>
        <p:spPr>
          <a:xfrm>
            <a:off x="8531789" y="5648960"/>
            <a:ext cx="548699" cy="396400"/>
          </a:xfrm>
          <a:prstGeom prst="bracketPair">
            <a:avLst/>
          </a:prstGeom>
          <a:noFill/>
          <a:ln w="19050" cap="flat">
            <a:solidFill>
              <a:srgbClr val="FFFFFF"/>
            </a:solidFill>
            <a:prstDash val="solid"/>
            <a:round/>
            <a:headEnd type="none" w="med" len="med"/>
            <a:tailEnd type="none" w="med" len="med"/>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1" y="274637"/>
            <a:ext cx="7619999" cy="1143200"/>
          </a:xfrm>
          <a:prstGeom prst="rect">
            <a:avLst/>
          </a:prstGeom>
          <a:noFill/>
          <a:ln>
            <a:noFill/>
          </a:ln>
        </p:spPr>
        <p:txBody>
          <a:bodyPr lIns="91425" tIns="91425" rIns="91425" bIns="91425" anchor="ctr" anchorCtr="0"/>
          <a:lstStyle>
            <a:lvl1pPr algn="l" rtl="0">
              <a:spcBef>
                <a:spcPts val="0"/>
              </a:spcBef>
              <a:buClr>
                <a:schemeClr val="dk2"/>
              </a:buClr>
              <a:buFont typeface="Camb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457201" y="1600201"/>
            <a:ext cx="7619999" cy="4800799"/>
          </a:xfrm>
          <a:prstGeom prst="rect">
            <a:avLst/>
          </a:prstGeom>
          <a:noFill/>
          <a:ln>
            <a:noFill/>
          </a:ln>
        </p:spPr>
        <p:txBody>
          <a:bodyPr lIns="91425" tIns="91425" rIns="91425" bIns="91425" anchor="t" anchorCtr="0"/>
          <a:lstStyle>
            <a:lvl1pPr marL="342900" indent="-88900" algn="l" rtl="0">
              <a:spcBef>
                <a:spcPts val="440"/>
              </a:spcBef>
              <a:buClr>
                <a:schemeClr val="accent1"/>
              </a:buClr>
              <a:buFont typeface="Calibri"/>
              <a:buChar char="•"/>
              <a:defRPr/>
            </a:lvl1pPr>
            <a:lvl2pPr marL="640080" indent="-106680" algn="l" rtl="0">
              <a:spcBef>
                <a:spcPts val="400"/>
              </a:spcBef>
              <a:buClr>
                <a:schemeClr val="accent2"/>
              </a:buClr>
              <a:buFont typeface="Calibri"/>
              <a:buChar char="•"/>
              <a:defRPr/>
            </a:lvl2pPr>
            <a:lvl3pPr marL="1005839" indent="-116839" algn="l" rtl="0">
              <a:spcBef>
                <a:spcPts val="360"/>
              </a:spcBef>
              <a:buClr>
                <a:schemeClr val="accent3"/>
              </a:buClr>
              <a:buFont typeface="Calibri"/>
              <a:buChar char="•"/>
              <a:defRPr/>
            </a:lvl3pPr>
            <a:lvl4pPr marL="1280160" indent="-137160" algn="l" rtl="0">
              <a:spcBef>
                <a:spcPts val="320"/>
              </a:spcBef>
              <a:buClr>
                <a:schemeClr val="accent4"/>
              </a:buClr>
              <a:buFont typeface="Calibri"/>
              <a:buChar char="•"/>
              <a:defRPr/>
            </a:lvl4pPr>
            <a:lvl5pPr marL="1554480" indent="-144780" algn="l" rtl="0">
              <a:spcBef>
                <a:spcPts val="280"/>
              </a:spcBef>
              <a:buClr>
                <a:schemeClr val="accent5"/>
              </a:buClr>
              <a:buFont typeface="Calibri"/>
              <a:buChar char="•"/>
              <a:defRPr/>
            </a:lvl5pPr>
            <a:lvl6pPr marL="1737360" indent="-99060" algn="l" rtl="0">
              <a:spcBef>
                <a:spcPts val="280"/>
              </a:spcBef>
              <a:buClr>
                <a:schemeClr val="accent1"/>
              </a:buClr>
              <a:buFont typeface="Calibri"/>
              <a:buChar char="•"/>
              <a:defRPr/>
            </a:lvl6pPr>
            <a:lvl7pPr marL="1920240" indent="-104139" algn="l" rtl="0">
              <a:spcBef>
                <a:spcPts val="280"/>
              </a:spcBef>
              <a:buClr>
                <a:schemeClr val="accent2"/>
              </a:buClr>
              <a:buFont typeface="Calibri"/>
              <a:buChar char="•"/>
              <a:defRPr/>
            </a:lvl7pPr>
            <a:lvl8pPr marL="2103120" indent="-96520" algn="l" rtl="0">
              <a:spcBef>
                <a:spcPts val="280"/>
              </a:spcBef>
              <a:buClr>
                <a:schemeClr val="accent3"/>
              </a:buClr>
              <a:buFont typeface="Calibri"/>
              <a:buChar char="•"/>
              <a:defRPr/>
            </a:lvl8pPr>
            <a:lvl9pPr marL="2286000" indent="-101600" algn="l" rtl="0">
              <a:spcBef>
                <a:spcPts val="280"/>
              </a:spcBef>
              <a:buClr>
                <a:schemeClr val="accent4"/>
              </a:buClr>
              <a:buFont typeface="Calibri"/>
              <a:buChar char="•"/>
              <a:defRPr/>
            </a:lvl9pPr>
          </a:lstStyle>
          <a:p>
            <a:endParaRPr/>
          </a:p>
        </p:txBody>
      </p:sp>
      <p:sp>
        <p:nvSpPr>
          <p:cNvPr id="32" name="Shape 32"/>
          <p:cNvSpPr txBox="1">
            <a:spLocks noGrp="1"/>
          </p:cNvSpPr>
          <p:nvPr>
            <p:ph type="dt" idx="10"/>
          </p:nvPr>
        </p:nvSpPr>
        <p:spPr>
          <a:xfrm rot="-5400000">
            <a:off x="7551320" y="1645949"/>
            <a:ext cx="2438400" cy="3656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rot="-5400000">
            <a:off x="7586921" y="4048831"/>
            <a:ext cx="2367199" cy="36569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a:spLocks noGrp="1"/>
          </p:cNvSpPr>
          <p:nvPr>
            <p:ph type="sldNum" idx="12"/>
          </p:nvPr>
        </p:nvSpPr>
        <p:spPr>
          <a:xfrm>
            <a:off x="8531789" y="5648960"/>
            <a:ext cx="548699" cy="396400"/>
          </a:xfrm>
          <a:prstGeom prst="bracketPair">
            <a:avLst/>
          </a:prstGeom>
          <a:noFill/>
          <a:ln w="19050" cap="flat">
            <a:solidFill>
              <a:srgbClr val="FFFFFF"/>
            </a:solidFill>
            <a:prstDash val="solid"/>
            <a:round/>
            <a:headEnd type="none" w="med" len="med"/>
            <a:tailEnd type="none" w="med" len="med"/>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573"/>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685800" y="2111123"/>
            <a:ext cx="7772400" cy="1546399"/>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Cambria"/>
              <a:buNone/>
            </a:pPr>
            <a:r>
              <a:rPr lang="en" sz="5400" b="0" i="0" u="none" strike="noStrike" cap="none" baseline="0" dirty="0">
                <a:solidFill>
                  <a:schemeClr val="dk2"/>
                </a:solidFill>
                <a:latin typeface="Cambria"/>
                <a:ea typeface="Cambria"/>
                <a:cs typeface="Cambria"/>
                <a:sym typeface="Cambria"/>
              </a:rPr>
              <a:t>Welcome to </a:t>
            </a:r>
            <a:r>
              <a:rPr lang="en" sz="5400" b="0" i="0" u="none" strike="noStrike" cap="none" baseline="0" dirty="0" smtClean="0">
                <a:solidFill>
                  <a:schemeClr val="dk2"/>
                </a:solidFill>
                <a:latin typeface="Cambria"/>
                <a:ea typeface="Cambria"/>
                <a:cs typeface="Cambria"/>
                <a:sym typeface="Cambria"/>
              </a:rPr>
              <a:t>FLO</a:t>
            </a:r>
            <a:endParaRPr lang="en" sz="5400" b="0" i="0" u="none" strike="noStrike" cap="none" baseline="0" dirty="0">
              <a:solidFill>
                <a:schemeClr val="dk2"/>
              </a:solidFill>
              <a:latin typeface="Cambria"/>
              <a:ea typeface="Cambria"/>
              <a:cs typeface="Cambria"/>
              <a:sym typeface="Cambria"/>
            </a:endParaRPr>
          </a:p>
        </p:txBody>
      </p:sp>
      <p:sp>
        <p:nvSpPr>
          <p:cNvPr id="37" name="Shape 37"/>
          <p:cNvSpPr txBox="1">
            <a:spLocks noGrp="1"/>
          </p:cNvSpPr>
          <p:nvPr>
            <p:ph type="subTitle" idx="1"/>
          </p:nvPr>
        </p:nvSpPr>
        <p:spPr>
          <a:xfrm>
            <a:off x="685800" y="3786738"/>
            <a:ext cx="7772400" cy="1046399"/>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Calibri"/>
              <a:buNone/>
            </a:pPr>
            <a:r>
              <a:rPr lang="en" sz="2000" b="0" i="0" u="none" strike="noStrike" cap="none" baseline="0">
                <a:solidFill>
                  <a:srgbClr val="9E9C97"/>
                </a:solidFill>
                <a:latin typeface="Calibri"/>
                <a:ea typeface="Calibri"/>
                <a:cs typeface="Calibri"/>
                <a:sym typeface="Calibri"/>
              </a:rPr>
              <a:t>How to get started…</a:t>
            </a:r>
          </a:p>
        </p:txBody>
      </p:sp>
      <p:sp>
        <p:nvSpPr>
          <p:cNvPr id="38" name="Shape 38"/>
          <p:cNvSpPr>
            <a:spLocks noGrp="1"/>
          </p:cNvSpPr>
          <p:nvPr>
            <p:ph type="sldNum" idx="12"/>
          </p:nvPr>
        </p:nvSpPr>
        <p:spPr>
          <a:xfrm>
            <a:off x="8531789" y="5648961"/>
            <a:ext cx="548639" cy="396239"/>
          </a:xfrm>
          <a:prstGeom prst="bracketPair">
            <a:avLst/>
          </a:prstGeom>
          <a:noFill/>
          <a:ln w="19050" cap="flat">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r>
              <a:rPr lang="en"/>
              <a:t> </a:t>
            </a:r>
          </a:p>
        </p:txBody>
      </p:sp>
      <p:pic>
        <p:nvPicPr>
          <p:cNvPr id="39" name="Shape 39"/>
          <p:cNvPicPr preferRelativeResize="0"/>
          <p:nvPr/>
        </p:nvPicPr>
        <p:blipFill>
          <a:blip r:embed="rId3">
            <a:alphaModFix/>
          </a:blip>
          <a:stretch>
            <a:fillRect/>
          </a:stretch>
        </p:blipFill>
        <p:spPr>
          <a:xfrm>
            <a:off x="4802832" y="0"/>
            <a:ext cx="2743200" cy="2609088"/>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eb Visual Schedule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9522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16733"/>
            <a:ext cx="4699200" cy="12007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 sz="4000" b="0" i="0" u="none" strike="noStrike" cap="none" baseline="0" dirty="0">
                <a:solidFill>
                  <a:schemeClr val="dk2"/>
                </a:solidFill>
                <a:latin typeface="Cambria"/>
                <a:ea typeface="Cambria"/>
                <a:cs typeface="Cambria"/>
                <a:sym typeface="Cambria"/>
              </a:rPr>
              <a:t>Map out your time</a:t>
            </a:r>
          </a:p>
        </p:txBody>
      </p:sp>
      <p:sp>
        <p:nvSpPr>
          <p:cNvPr id="52" name="Shape 52"/>
          <p:cNvSpPr txBox="1">
            <a:spLocks noGrp="1"/>
          </p:cNvSpPr>
          <p:nvPr>
            <p:ph type="body" idx="1"/>
          </p:nvPr>
        </p:nvSpPr>
        <p:spPr>
          <a:xfrm>
            <a:off x="389400" y="1215446"/>
            <a:ext cx="4834800" cy="4926294"/>
          </a:xfrm>
          <a:prstGeom prst="rect">
            <a:avLst/>
          </a:prstGeom>
          <a:noFill/>
          <a:ln>
            <a:noFill/>
          </a:ln>
        </p:spPr>
        <p:txBody>
          <a:bodyPr lIns="91425" tIns="45700" rIns="91425" bIns="45700" anchor="t" anchorCtr="0">
            <a:noAutofit/>
          </a:bodyPr>
          <a:lstStyle/>
          <a:p>
            <a:pPr marL="114300" marR="0" lvl="0" indent="0" algn="l" rtl="0">
              <a:lnSpc>
                <a:spcPct val="80000"/>
              </a:lnSpc>
              <a:spcBef>
                <a:spcPts val="0"/>
              </a:spcBef>
              <a:buClr>
                <a:schemeClr val="accent1"/>
              </a:buClr>
              <a:buSzPct val="25000"/>
              <a:buFont typeface="Calibri"/>
              <a:buNone/>
            </a:pPr>
            <a:r>
              <a:rPr lang="en" sz="2600" b="0" i="0" u="none" strike="noStrike" cap="none" baseline="0" dirty="0">
                <a:solidFill>
                  <a:schemeClr val="dk1"/>
                </a:solidFill>
                <a:latin typeface="Calibri"/>
                <a:ea typeface="Calibri"/>
                <a:cs typeface="Calibri"/>
                <a:sym typeface="Calibri"/>
              </a:rPr>
              <a:t> </a:t>
            </a:r>
            <a:r>
              <a:rPr lang="en" sz="2200" b="0" i="0" u="none" strike="noStrike" cap="none" baseline="0" dirty="0">
                <a:solidFill>
                  <a:schemeClr val="dk1"/>
                </a:solidFill>
                <a:latin typeface="Calibri"/>
                <a:ea typeface="Calibri"/>
                <a:cs typeface="Calibri"/>
                <a:sym typeface="Calibri"/>
              </a:rPr>
              <a:t>Allow </a:t>
            </a:r>
            <a:r>
              <a:rPr lang="en" sz="2200" b="1" i="0" u="none" strike="noStrike" cap="none" baseline="0" dirty="0">
                <a:solidFill>
                  <a:schemeClr val="dk1"/>
                </a:solidFill>
                <a:latin typeface="Calibri"/>
                <a:ea typeface="Calibri"/>
                <a:cs typeface="Calibri"/>
                <a:sym typeface="Calibri"/>
              </a:rPr>
              <a:t>8-15 hours weekly</a:t>
            </a:r>
            <a:r>
              <a:rPr lang="en" sz="2400" b="1" i="0" u="none" strike="noStrike" cap="none" baseline="0" dirty="0">
                <a:solidFill>
                  <a:schemeClr val="dk1"/>
                </a:solidFill>
                <a:latin typeface="Calibri"/>
                <a:ea typeface="Calibri"/>
                <a:cs typeface="Calibri"/>
                <a:sym typeface="Calibri"/>
              </a:rPr>
              <a:t> </a:t>
            </a:r>
            <a:r>
              <a:rPr lang="en" sz="1800" b="0" i="0" u="none" strike="noStrike" cap="none" baseline="0" dirty="0">
                <a:solidFill>
                  <a:schemeClr val="dk1"/>
                </a:solidFill>
                <a:latin typeface="Calibri"/>
                <a:ea typeface="Calibri"/>
                <a:cs typeface="Calibri"/>
                <a:sym typeface="Calibri"/>
              </a:rPr>
              <a:t>(more when facilitating mini-session</a:t>
            </a:r>
            <a:r>
              <a:rPr lang="en" sz="1800" b="0" i="0" u="none" strike="noStrike" cap="none" baseline="0" dirty="0" smtClean="0">
                <a:solidFill>
                  <a:schemeClr val="dk1"/>
                </a:solidFill>
                <a:latin typeface="Calibri"/>
                <a:ea typeface="Calibri"/>
                <a:cs typeface="Calibri"/>
                <a:sym typeface="Calibri"/>
              </a:rPr>
              <a:t>)</a:t>
            </a:r>
          </a:p>
          <a:p>
            <a:pPr marL="114300" marR="0" lvl="0" indent="0" algn="l" rtl="0">
              <a:lnSpc>
                <a:spcPct val="80000"/>
              </a:lnSpc>
              <a:spcBef>
                <a:spcPts val="0"/>
              </a:spcBef>
              <a:buClr>
                <a:schemeClr val="accent1"/>
              </a:buClr>
              <a:buSzPct val="25000"/>
              <a:buFont typeface="Calibri"/>
              <a:buNone/>
            </a:pPr>
            <a:endParaRPr lang="en" sz="1800" b="0" i="0" u="none" strike="noStrike" cap="none" baseline="0" dirty="0">
              <a:solidFill>
                <a:schemeClr val="dk1"/>
              </a:solidFill>
              <a:latin typeface="Calibri"/>
              <a:ea typeface="Calibri"/>
              <a:cs typeface="Calibri"/>
              <a:sym typeface="Calibri"/>
            </a:endParaRPr>
          </a:p>
          <a:p>
            <a:pPr marL="114300" marR="0" lvl="0" indent="0" algn="l" rtl="0">
              <a:lnSpc>
                <a:spcPct val="80000"/>
              </a:lnSpc>
              <a:spcBef>
                <a:spcPts val="520"/>
              </a:spcBef>
              <a:buClr>
                <a:schemeClr val="accent1"/>
              </a:buClr>
              <a:buSzPct val="25000"/>
              <a:buFont typeface="Calibri"/>
              <a:buNone/>
            </a:pPr>
            <a:r>
              <a:rPr lang="en" sz="2200" b="0" i="0" u="none" strike="noStrike" cap="none" baseline="0" dirty="0">
                <a:solidFill>
                  <a:schemeClr val="dk1"/>
                </a:solidFill>
                <a:latin typeface="Calibri"/>
                <a:ea typeface="Calibri"/>
                <a:cs typeface="Calibri"/>
                <a:sym typeface="Calibri"/>
              </a:rPr>
              <a:t>Log into course site frequently</a:t>
            </a:r>
          </a:p>
          <a:p>
            <a:pPr marL="342900" marR="0" lvl="0" indent="-228600" algn="l" rtl="0">
              <a:lnSpc>
                <a:spcPct val="130000"/>
              </a:lnSpc>
              <a:spcBef>
                <a:spcPts val="520"/>
              </a:spcBef>
              <a:buClr>
                <a:schemeClr val="accent1"/>
              </a:buClr>
              <a:buSzPct val="100000"/>
              <a:buFont typeface="Calibri"/>
              <a:buChar char="➢"/>
            </a:pPr>
            <a:r>
              <a:rPr lang="en" sz="2600" b="0" i="0" u="none" strike="noStrike" cap="none" baseline="0" dirty="0">
                <a:solidFill>
                  <a:schemeClr val="dk1"/>
                </a:solidFill>
                <a:latin typeface="Calibri"/>
                <a:ea typeface="Calibri"/>
                <a:cs typeface="Calibri"/>
                <a:sym typeface="Calibri"/>
              </a:rPr>
              <a:t> </a:t>
            </a:r>
            <a:r>
              <a:rPr lang="en" sz="1900" b="0" i="0" u="none" strike="noStrike" cap="none" baseline="0" dirty="0">
                <a:solidFill>
                  <a:schemeClr val="dk1"/>
                </a:solidFill>
                <a:latin typeface="Calibri"/>
                <a:ea typeface="Calibri"/>
                <a:cs typeface="Calibri"/>
                <a:sym typeface="Calibri"/>
              </a:rPr>
              <a:t>Week 1:  </a:t>
            </a:r>
            <a:r>
              <a:rPr lang="en" sz="1900" dirty="0" smtClean="0">
                <a:latin typeface="Calibri"/>
                <a:ea typeface="Calibri"/>
                <a:cs typeface="Calibri"/>
                <a:sym typeface="Calibri"/>
              </a:rPr>
              <a:t>Feb 16 – Feb 22</a:t>
            </a:r>
            <a:endParaRPr lang="en" sz="1900" dirty="0">
              <a:latin typeface="Calibri"/>
              <a:ea typeface="Calibri"/>
              <a:cs typeface="Calibri"/>
              <a:sym typeface="Calibri"/>
            </a:endParaRPr>
          </a:p>
          <a:p>
            <a:pPr marL="342900" marR="0" lvl="0" indent="-209550" algn="l" rtl="0">
              <a:lnSpc>
                <a:spcPct val="130000"/>
              </a:lnSpc>
              <a:spcBef>
                <a:spcPts val="440"/>
              </a:spcBef>
              <a:buClr>
                <a:schemeClr val="accent1"/>
              </a:buClr>
              <a:buSzPct val="100000"/>
              <a:buFont typeface="Calibri"/>
              <a:buChar char="➢"/>
            </a:pPr>
            <a:r>
              <a:rPr lang="en" sz="1900" b="0" i="0" u="none" strike="noStrike" cap="none" baseline="0" dirty="0">
                <a:solidFill>
                  <a:schemeClr val="dk1"/>
                </a:solidFill>
                <a:latin typeface="Calibri"/>
                <a:ea typeface="Calibri"/>
                <a:cs typeface="Calibri"/>
                <a:sym typeface="Calibri"/>
              </a:rPr>
              <a:t>  Week 2:  </a:t>
            </a:r>
            <a:r>
              <a:rPr lang="en" sz="1900" dirty="0" smtClean="0">
                <a:latin typeface="Calibri"/>
                <a:ea typeface="Calibri"/>
                <a:cs typeface="Calibri"/>
                <a:sym typeface="Calibri"/>
              </a:rPr>
              <a:t>Feb 23 – Mar 1</a:t>
            </a:r>
            <a:endParaRPr lang="en" sz="1900" dirty="0">
              <a:latin typeface="Calibri"/>
              <a:ea typeface="Calibri"/>
              <a:cs typeface="Calibri"/>
              <a:sym typeface="Calibri"/>
            </a:endParaRPr>
          </a:p>
          <a:p>
            <a:pPr marL="342900" marR="0" lvl="0" indent="-209550" algn="l" rtl="0">
              <a:lnSpc>
                <a:spcPct val="130000"/>
              </a:lnSpc>
              <a:spcBef>
                <a:spcPts val="440"/>
              </a:spcBef>
              <a:buClr>
                <a:schemeClr val="accent1"/>
              </a:buClr>
              <a:buSzPct val="100000"/>
              <a:buFont typeface="Calibri"/>
              <a:buChar char="➢"/>
            </a:pPr>
            <a:r>
              <a:rPr lang="en" sz="1900" b="0" i="0" u="none" strike="noStrike" cap="none" baseline="0" dirty="0">
                <a:solidFill>
                  <a:schemeClr val="dk1"/>
                </a:solidFill>
                <a:latin typeface="Calibri"/>
                <a:ea typeface="Calibri"/>
                <a:cs typeface="Calibri"/>
                <a:sym typeface="Calibri"/>
              </a:rPr>
              <a:t>  Week 3:  </a:t>
            </a:r>
            <a:r>
              <a:rPr lang="en" sz="1900" dirty="0" smtClean="0">
                <a:latin typeface="Calibri"/>
                <a:ea typeface="Calibri"/>
                <a:cs typeface="Calibri"/>
                <a:sym typeface="Calibri"/>
              </a:rPr>
              <a:t>Mar 2 – Mar 8</a:t>
            </a:r>
            <a:endParaRPr lang="en" sz="1900" dirty="0">
              <a:latin typeface="Calibri"/>
              <a:ea typeface="Calibri"/>
              <a:cs typeface="Calibri"/>
              <a:sym typeface="Calibri"/>
            </a:endParaRPr>
          </a:p>
          <a:p>
            <a:pPr marL="342900" marR="0" lvl="0" indent="-209550" algn="l" rtl="0">
              <a:lnSpc>
                <a:spcPct val="130000"/>
              </a:lnSpc>
              <a:spcBef>
                <a:spcPts val="440"/>
              </a:spcBef>
              <a:buClr>
                <a:schemeClr val="accent1"/>
              </a:buClr>
              <a:buSzPct val="100000"/>
              <a:buFont typeface="Calibri"/>
              <a:buChar char="➢"/>
            </a:pPr>
            <a:r>
              <a:rPr lang="en" sz="1900" b="0" i="0" u="none" strike="noStrike" cap="none" baseline="0" dirty="0">
                <a:solidFill>
                  <a:schemeClr val="dk1"/>
                </a:solidFill>
                <a:latin typeface="Calibri"/>
                <a:ea typeface="Calibri"/>
                <a:cs typeface="Calibri"/>
                <a:sym typeface="Calibri"/>
              </a:rPr>
              <a:t>  Week 4:  </a:t>
            </a:r>
            <a:r>
              <a:rPr lang="en" sz="1900" dirty="0" smtClean="0">
                <a:latin typeface="Calibri"/>
                <a:ea typeface="Calibri"/>
                <a:cs typeface="Calibri"/>
                <a:sym typeface="Calibri"/>
              </a:rPr>
              <a:t>Mar 9 – Mar 15</a:t>
            </a:r>
            <a:endParaRPr lang="en" sz="1900" dirty="0">
              <a:latin typeface="Calibri"/>
              <a:ea typeface="Calibri"/>
              <a:cs typeface="Calibri"/>
              <a:sym typeface="Calibri"/>
            </a:endParaRPr>
          </a:p>
          <a:p>
            <a:pPr marL="342900" marR="0" lvl="0" indent="-209550" algn="l" rtl="0">
              <a:lnSpc>
                <a:spcPct val="130000"/>
              </a:lnSpc>
              <a:spcBef>
                <a:spcPts val="440"/>
              </a:spcBef>
              <a:buClr>
                <a:schemeClr val="accent1"/>
              </a:buClr>
              <a:buSzPct val="100000"/>
              <a:buFont typeface="Calibri"/>
              <a:buChar char="➢"/>
            </a:pPr>
            <a:r>
              <a:rPr lang="en" sz="1900" b="0" i="0" u="none" strike="noStrike" cap="none" baseline="0" dirty="0">
                <a:solidFill>
                  <a:schemeClr val="dk1"/>
                </a:solidFill>
                <a:latin typeface="Calibri"/>
                <a:ea typeface="Calibri"/>
                <a:cs typeface="Calibri"/>
                <a:sym typeface="Calibri"/>
              </a:rPr>
              <a:t>  Week 5:  </a:t>
            </a:r>
            <a:r>
              <a:rPr lang="en" sz="1900" dirty="0" smtClean="0">
                <a:latin typeface="Calibri"/>
                <a:ea typeface="Calibri"/>
                <a:cs typeface="Calibri"/>
                <a:sym typeface="Calibri"/>
              </a:rPr>
              <a:t>Mar 16 – Mar 20</a:t>
            </a:r>
            <a:endParaRPr lang="en" sz="1900" dirty="0">
              <a:latin typeface="Calibri"/>
              <a:ea typeface="Calibri"/>
              <a:cs typeface="Calibri"/>
              <a:sym typeface="Calibri"/>
            </a:endParaRPr>
          </a:p>
          <a:p>
            <a:pPr marL="114300" marR="0" lvl="0" indent="0" algn="l" rtl="0">
              <a:lnSpc>
                <a:spcPct val="80000"/>
              </a:lnSpc>
              <a:spcBef>
                <a:spcPts val="518"/>
              </a:spcBef>
              <a:buClr>
                <a:schemeClr val="accent1"/>
              </a:buClr>
              <a:buFont typeface="Calibri"/>
              <a:buNone/>
            </a:pPr>
            <a:endParaRPr sz="2600" b="0" i="0" u="none" strike="noStrike" cap="none" baseline="0" dirty="0">
              <a:solidFill>
                <a:schemeClr val="dk1"/>
              </a:solidFill>
              <a:latin typeface="Calibri"/>
              <a:ea typeface="Calibri"/>
              <a:cs typeface="Calibri"/>
              <a:sym typeface="Calibri"/>
            </a:endParaRPr>
          </a:p>
        </p:txBody>
      </p:sp>
      <p:sp>
        <p:nvSpPr>
          <p:cNvPr id="53" name="Shape 53"/>
          <p:cNvSpPr>
            <a:spLocks noGrp="1"/>
          </p:cNvSpPr>
          <p:nvPr>
            <p:ph type="sldNum" idx="12"/>
          </p:nvPr>
        </p:nvSpPr>
        <p:spPr>
          <a:xfrm>
            <a:off x="8531789" y="5648961"/>
            <a:ext cx="548639" cy="396239"/>
          </a:xfrm>
          <a:prstGeom prst="bracketPair">
            <a:avLst/>
          </a:prstGeom>
          <a:noFill/>
          <a:ln w="19050" cap="flat">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r>
              <a:rPr lang="en"/>
              <a:t> </a:t>
            </a:r>
          </a:p>
        </p:txBody>
      </p:sp>
      <p:pic>
        <p:nvPicPr>
          <p:cNvPr id="54" name="Shape 54"/>
          <p:cNvPicPr preferRelativeResize="0"/>
          <p:nvPr/>
        </p:nvPicPr>
        <p:blipFill>
          <a:blip r:embed="rId3">
            <a:alphaModFix/>
          </a:blip>
          <a:stretch>
            <a:fillRect/>
          </a:stretch>
        </p:blipFill>
        <p:spPr>
          <a:xfrm>
            <a:off x="5508104" y="0"/>
            <a:ext cx="2477998" cy="241088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1" y="44624"/>
            <a:ext cx="7619999" cy="11432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 sz="4600" b="0" i="0" u="none" strike="noStrike" cap="none" baseline="0" dirty="0">
                <a:solidFill>
                  <a:schemeClr val="dk2"/>
                </a:solidFill>
                <a:latin typeface="Cambria"/>
                <a:ea typeface="Cambria"/>
                <a:cs typeface="Cambria"/>
                <a:sym typeface="Cambria"/>
              </a:rPr>
              <a:t>Schedul</a:t>
            </a:r>
            <a:r>
              <a:rPr lang="en" sz="4600" b="0" dirty="0">
                <a:solidFill>
                  <a:schemeClr val="dk2"/>
                </a:solidFill>
                <a:latin typeface="Cambria"/>
                <a:ea typeface="Cambria"/>
                <a:cs typeface="Cambria"/>
                <a:sym typeface="Cambria"/>
              </a:rPr>
              <a:t>e</a:t>
            </a:r>
            <a:r>
              <a:rPr lang="en" sz="4600" b="0" i="0" u="none" strike="noStrike" cap="none" baseline="0" dirty="0">
                <a:solidFill>
                  <a:schemeClr val="dk2"/>
                </a:solidFill>
                <a:latin typeface="Cambria"/>
                <a:ea typeface="Cambria"/>
                <a:cs typeface="Cambria"/>
                <a:sym typeface="Cambria"/>
              </a:rPr>
              <a:t> Time</a:t>
            </a:r>
          </a:p>
        </p:txBody>
      </p:sp>
      <p:sp>
        <p:nvSpPr>
          <p:cNvPr id="62" name="Shape 62"/>
          <p:cNvSpPr txBox="1">
            <a:spLocks noGrp="1"/>
          </p:cNvSpPr>
          <p:nvPr>
            <p:ph type="body" idx="1"/>
          </p:nvPr>
        </p:nvSpPr>
        <p:spPr>
          <a:xfrm>
            <a:off x="457201" y="1268760"/>
            <a:ext cx="7619999" cy="4949673"/>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 sz="2200" b="0" i="0" u="none" strike="noStrike" cap="none" baseline="0" dirty="0">
                <a:solidFill>
                  <a:schemeClr val="dk1"/>
                </a:solidFill>
                <a:latin typeface="Calibri"/>
                <a:ea typeface="Calibri"/>
                <a:cs typeface="Calibri"/>
                <a:sym typeface="Calibri"/>
              </a:rPr>
              <a:t>  Course runs Monday – Sunday</a:t>
            </a:r>
          </a:p>
          <a:p>
            <a:pPr marL="342900" marR="0" lvl="0" indent="-228600" algn="l" rtl="0">
              <a:spcBef>
                <a:spcPts val="1200"/>
              </a:spcBef>
              <a:buClr>
                <a:schemeClr val="accent1"/>
              </a:buClr>
              <a:buSzPct val="100000"/>
              <a:buFont typeface="Calibri"/>
              <a:buChar char="❑"/>
            </a:pPr>
            <a:r>
              <a:rPr lang="en" sz="2200" b="0" i="0" u="none" strike="noStrike" cap="none" baseline="0" dirty="0">
                <a:solidFill>
                  <a:schemeClr val="dk1"/>
                </a:solidFill>
                <a:latin typeface="Calibri"/>
                <a:ea typeface="Calibri"/>
                <a:cs typeface="Calibri"/>
                <a:sym typeface="Calibri"/>
              </a:rPr>
              <a:t>  Collaborative group activity each week:</a:t>
            </a:r>
          </a:p>
          <a:p>
            <a:pPr marL="640080" marR="0" lvl="1" indent="-233680" algn="l" rtl="0">
              <a:spcBef>
                <a:spcPts val="800"/>
              </a:spcBef>
              <a:buClr>
                <a:schemeClr val="accent2"/>
              </a:buClr>
              <a:buSzPct val="100000"/>
              <a:buFont typeface="Calibri"/>
              <a:buChar char="❑"/>
            </a:pPr>
            <a:r>
              <a:rPr lang="en" sz="2000" b="0" i="0" u="none" strike="noStrike" cap="none" baseline="0" dirty="0">
                <a:solidFill>
                  <a:schemeClr val="dk1"/>
                </a:solidFill>
                <a:latin typeface="Calibri"/>
                <a:ea typeface="Calibri"/>
                <a:cs typeface="Calibri"/>
                <a:sym typeface="Calibri"/>
              </a:rPr>
              <a:t>  Week 1 – Community Building activity</a:t>
            </a:r>
          </a:p>
          <a:p>
            <a:pPr marL="640080" marR="0" lvl="1" indent="-233680" algn="l" rtl="0">
              <a:spcBef>
                <a:spcPts val="800"/>
              </a:spcBef>
              <a:buClr>
                <a:schemeClr val="accent2"/>
              </a:buClr>
              <a:buSzPct val="100000"/>
              <a:buFont typeface="Calibri"/>
              <a:buChar char="❑"/>
            </a:pPr>
            <a:r>
              <a:rPr lang="en" sz="2000" b="0" i="0" u="none" strike="noStrike" cap="none" baseline="0" dirty="0">
                <a:solidFill>
                  <a:schemeClr val="dk1"/>
                </a:solidFill>
                <a:latin typeface="Calibri"/>
                <a:ea typeface="Calibri"/>
                <a:cs typeface="Calibri"/>
                <a:sym typeface="Calibri"/>
              </a:rPr>
              <a:t>  Week 2 – Mini-Session 1 - Adult Learners </a:t>
            </a:r>
            <a:r>
              <a:rPr lang="en" sz="2000" b="0" i="0" u="none" strike="noStrike" cap="none" baseline="0" dirty="0" smtClean="0">
                <a:solidFill>
                  <a:schemeClr val="dk1"/>
                </a:solidFill>
                <a:latin typeface="Calibri"/>
                <a:ea typeface="Calibri"/>
                <a:cs typeface="Calibri"/>
                <a:sym typeface="Calibri"/>
              </a:rPr>
              <a:t>Online</a:t>
            </a:r>
          </a:p>
          <a:p>
            <a:pPr marL="640080" marR="0" lvl="1" indent="-233680" algn="l" rtl="0">
              <a:spcBef>
                <a:spcPts val="800"/>
              </a:spcBef>
              <a:buClr>
                <a:schemeClr val="accent2"/>
              </a:buClr>
              <a:buSzPct val="100000"/>
              <a:buFont typeface="Calibri"/>
              <a:buChar char="❑"/>
            </a:pPr>
            <a:r>
              <a:rPr lang="en" sz="2000" dirty="0">
                <a:latin typeface="Calibri"/>
                <a:ea typeface="Calibri"/>
                <a:cs typeface="Calibri"/>
                <a:sym typeface="Calibri"/>
              </a:rPr>
              <a:t> </a:t>
            </a:r>
            <a:r>
              <a:rPr lang="en" sz="2000" dirty="0" smtClean="0">
                <a:latin typeface="Calibri"/>
                <a:ea typeface="Calibri"/>
                <a:cs typeface="Calibri"/>
                <a:sym typeface="Calibri"/>
              </a:rPr>
              <a:t> Week 2 – Mini-Session 2 – Course Review Task Force</a:t>
            </a:r>
            <a:endParaRPr lang="en" sz="2000" b="0" i="0" u="none" strike="noStrike" cap="none" baseline="0" dirty="0">
              <a:solidFill>
                <a:schemeClr val="dk1"/>
              </a:solidFill>
              <a:latin typeface="Calibri"/>
              <a:ea typeface="Calibri"/>
              <a:cs typeface="Calibri"/>
              <a:sym typeface="Calibri"/>
            </a:endParaRPr>
          </a:p>
          <a:p>
            <a:pPr marL="640080" marR="0" lvl="1" indent="-233680" algn="l" rtl="0">
              <a:spcBef>
                <a:spcPts val="800"/>
              </a:spcBef>
              <a:buClr>
                <a:schemeClr val="accent2"/>
              </a:buClr>
              <a:buSzPct val="100000"/>
              <a:buFont typeface="Calibri"/>
              <a:buChar char="❑"/>
            </a:pPr>
            <a:r>
              <a:rPr lang="en" sz="2000" b="0" i="0" u="none" strike="noStrike" cap="none" baseline="0" dirty="0">
                <a:solidFill>
                  <a:schemeClr val="dk1"/>
                </a:solidFill>
                <a:latin typeface="Calibri"/>
                <a:ea typeface="Calibri"/>
                <a:cs typeface="Calibri"/>
                <a:sym typeface="Calibri"/>
              </a:rPr>
              <a:t>  Week 3 – Mini-Session </a:t>
            </a:r>
            <a:r>
              <a:rPr lang="en" sz="2000" b="0" i="0" u="none" strike="noStrike" cap="none" baseline="0" dirty="0" smtClean="0">
                <a:solidFill>
                  <a:schemeClr val="dk1"/>
                </a:solidFill>
                <a:latin typeface="Calibri"/>
                <a:ea typeface="Calibri"/>
                <a:cs typeface="Calibri"/>
                <a:sym typeface="Calibri"/>
              </a:rPr>
              <a:t>3 </a:t>
            </a:r>
            <a:r>
              <a:rPr lang="en" sz="2000" dirty="0">
                <a:latin typeface="Calibri"/>
                <a:ea typeface="Calibri"/>
                <a:cs typeface="Calibri"/>
                <a:sym typeface="Calibri"/>
              </a:rPr>
              <a:t>- </a:t>
            </a:r>
            <a:r>
              <a:rPr lang="en" sz="2000" dirty="0" smtClean="0">
                <a:latin typeface="Calibri"/>
                <a:ea typeface="Calibri"/>
                <a:cs typeface="Calibri"/>
                <a:sym typeface="Calibri"/>
              </a:rPr>
              <a:t>Choosing </a:t>
            </a:r>
            <a:r>
              <a:rPr lang="en" sz="2000" dirty="0">
                <a:latin typeface="Calibri"/>
                <a:ea typeface="Calibri"/>
                <a:cs typeface="Calibri"/>
                <a:sym typeface="Calibri"/>
              </a:rPr>
              <a:t>Your Tools</a:t>
            </a:r>
          </a:p>
          <a:p>
            <a:pPr marL="640080" marR="0" lvl="1" indent="-233680" algn="l" rtl="0">
              <a:spcBef>
                <a:spcPts val="800"/>
              </a:spcBef>
              <a:buClr>
                <a:schemeClr val="accent2"/>
              </a:buClr>
              <a:buSzPct val="100000"/>
              <a:buFont typeface="Calibri"/>
              <a:buChar char="❑"/>
            </a:pPr>
            <a:r>
              <a:rPr lang="en" sz="2000" b="0" i="0" u="none" strike="noStrike" cap="none" baseline="0" dirty="0">
                <a:solidFill>
                  <a:schemeClr val="dk1"/>
                </a:solidFill>
                <a:latin typeface="Calibri"/>
                <a:ea typeface="Calibri"/>
                <a:cs typeface="Calibri"/>
                <a:sym typeface="Calibri"/>
              </a:rPr>
              <a:t>  Week 4 – Mini-Session </a:t>
            </a:r>
            <a:r>
              <a:rPr lang="en" sz="2000" b="0" i="0" u="none" strike="noStrike" cap="none" baseline="0" dirty="0" smtClean="0">
                <a:solidFill>
                  <a:schemeClr val="dk1"/>
                </a:solidFill>
                <a:latin typeface="Calibri"/>
                <a:ea typeface="Calibri"/>
                <a:cs typeface="Calibri"/>
                <a:sym typeface="Calibri"/>
              </a:rPr>
              <a:t>4 </a:t>
            </a:r>
            <a:r>
              <a:rPr lang="en" sz="2000" b="0" i="0" u="none" strike="noStrike" cap="none" baseline="0" dirty="0">
                <a:solidFill>
                  <a:schemeClr val="dk1"/>
                </a:solidFill>
                <a:latin typeface="Calibri"/>
                <a:ea typeface="Calibri"/>
                <a:cs typeface="Calibri"/>
                <a:sym typeface="Calibri"/>
              </a:rPr>
              <a:t>- Team in Trouble</a:t>
            </a:r>
          </a:p>
          <a:p>
            <a:pPr marL="640080" marR="0" lvl="1" indent="-233680" algn="l" rtl="0">
              <a:spcBef>
                <a:spcPts val="800"/>
              </a:spcBef>
              <a:buClr>
                <a:schemeClr val="accent2"/>
              </a:buClr>
              <a:buSzPct val="100000"/>
              <a:buFont typeface="Calibri"/>
              <a:buChar char="❑"/>
            </a:pPr>
            <a:r>
              <a:rPr lang="en" sz="2000" b="0" i="0" u="none" strike="noStrike" cap="none" baseline="0" dirty="0">
                <a:solidFill>
                  <a:schemeClr val="dk1"/>
                </a:solidFill>
                <a:latin typeface="Calibri"/>
                <a:ea typeface="Calibri"/>
                <a:cs typeface="Calibri"/>
                <a:sym typeface="Calibri"/>
              </a:rPr>
              <a:t>  Week 5 </a:t>
            </a:r>
            <a:r>
              <a:rPr lang="en" sz="2000" b="0" i="0" u="none" strike="noStrike" cap="none" baseline="0" dirty="0" smtClean="0">
                <a:solidFill>
                  <a:schemeClr val="dk1"/>
                </a:solidFill>
                <a:latin typeface="Calibri"/>
                <a:ea typeface="Calibri"/>
                <a:cs typeface="Calibri"/>
                <a:sym typeface="Calibri"/>
              </a:rPr>
              <a:t>– Mini-Session 5 – Assessment</a:t>
            </a:r>
            <a:endParaRPr lang="en" sz="2000" dirty="0">
              <a:latin typeface="Calibri"/>
              <a:ea typeface="Calibri"/>
              <a:cs typeface="Calibri"/>
              <a:sym typeface="Calibri"/>
            </a:endParaRPr>
          </a:p>
          <a:p>
            <a:pPr marL="640080" marR="0" lvl="1" indent="-233680" algn="l" rtl="0">
              <a:spcBef>
                <a:spcPts val="800"/>
              </a:spcBef>
              <a:buClr>
                <a:schemeClr val="accent2"/>
              </a:buClr>
              <a:buSzPct val="100000"/>
              <a:buFont typeface="Calibri"/>
              <a:buChar char="❑"/>
            </a:pPr>
            <a:r>
              <a:rPr lang="en" sz="2000" dirty="0" smtClean="0">
                <a:latin typeface="Calibri"/>
                <a:ea typeface="Calibri"/>
                <a:cs typeface="Calibri"/>
                <a:sym typeface="Calibri"/>
              </a:rPr>
              <a:t>  </a:t>
            </a:r>
            <a:r>
              <a:rPr lang="en" sz="2000" b="1" dirty="0" smtClean="0">
                <a:latin typeface="Calibri"/>
                <a:ea typeface="Calibri"/>
                <a:cs typeface="Calibri"/>
                <a:sym typeface="Calibri"/>
              </a:rPr>
              <a:t>Final Class Activity</a:t>
            </a:r>
            <a:r>
              <a:rPr lang="en" dirty="0" smtClean="0"/>
              <a:t> </a:t>
            </a:r>
            <a:r>
              <a:rPr lang="en" dirty="0"/>
              <a:t>- </a:t>
            </a:r>
            <a:r>
              <a:rPr lang="en" sz="1800" dirty="0">
                <a:latin typeface="Calibri"/>
                <a:ea typeface="Calibri"/>
                <a:cs typeface="Calibri"/>
                <a:sym typeface="Calibri"/>
              </a:rPr>
              <a:t> Looking Back, Looking Forward</a:t>
            </a:r>
          </a:p>
        </p:txBody>
      </p:sp>
      <p:sp>
        <p:nvSpPr>
          <p:cNvPr id="63" name="Shape 63"/>
          <p:cNvSpPr>
            <a:spLocks noGrp="1"/>
          </p:cNvSpPr>
          <p:nvPr>
            <p:ph type="sldNum" idx="12"/>
          </p:nvPr>
        </p:nvSpPr>
        <p:spPr>
          <a:xfrm>
            <a:off x="8531789" y="5648961"/>
            <a:ext cx="548639" cy="396239"/>
          </a:xfrm>
          <a:prstGeom prst="bracketPair">
            <a:avLst/>
          </a:prstGeom>
          <a:noFill/>
          <a:ln w="19050" cap="flat">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r>
              <a:rPr lang="en"/>
              <a:t> </a:t>
            </a:r>
          </a:p>
        </p:txBody>
      </p:sp>
      <p:pic>
        <p:nvPicPr>
          <p:cNvPr id="64" name="Shape 64"/>
          <p:cNvPicPr preferRelativeResize="0"/>
          <p:nvPr/>
        </p:nvPicPr>
        <p:blipFill>
          <a:blip r:embed="rId3">
            <a:alphaModFix/>
          </a:blip>
          <a:stretch>
            <a:fillRect/>
          </a:stretch>
        </p:blipFill>
        <p:spPr>
          <a:xfrm>
            <a:off x="6876256" y="0"/>
            <a:ext cx="1872208" cy="3128392"/>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457201" y="1600200"/>
            <a:ext cx="7619999" cy="48006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 sz="2200" b="0" i="0" u="none" strike="noStrike" cap="none" baseline="0" dirty="0">
                <a:solidFill>
                  <a:schemeClr val="dk1"/>
                </a:solidFill>
                <a:latin typeface="Calibri"/>
                <a:ea typeface="Calibri"/>
                <a:cs typeface="Calibri"/>
                <a:sym typeface="Calibri"/>
              </a:rPr>
              <a:t>  Ongoing Activities (each week)</a:t>
            </a:r>
          </a:p>
          <a:p>
            <a:pPr marL="640080" marR="0" lvl="1" indent="-233680" algn="l" rtl="0">
              <a:spcBef>
                <a:spcPts val="1200"/>
              </a:spcBef>
              <a:buClr>
                <a:schemeClr val="accent2"/>
              </a:buClr>
              <a:buSzPct val="100000"/>
              <a:buFont typeface="Calibri"/>
              <a:buChar char="❑"/>
            </a:pPr>
            <a:r>
              <a:rPr lang="en" sz="2000" b="0" i="0" u="none" strike="noStrike" cap="none" baseline="0" dirty="0">
                <a:solidFill>
                  <a:schemeClr val="dk1"/>
                </a:solidFill>
                <a:latin typeface="Calibri"/>
                <a:ea typeface="Calibri"/>
                <a:cs typeface="Calibri"/>
                <a:sym typeface="Calibri"/>
              </a:rPr>
              <a:t>  </a:t>
            </a:r>
            <a:r>
              <a:rPr lang="en" sz="2000" b="0" i="0" u="none" strike="noStrike" cap="none" baseline="0" dirty="0" smtClean="0">
                <a:solidFill>
                  <a:schemeClr val="dk1"/>
                </a:solidFill>
                <a:latin typeface="Calibri"/>
                <a:ea typeface="Calibri"/>
                <a:cs typeface="Calibri"/>
                <a:sym typeface="Calibri"/>
              </a:rPr>
              <a:t>Participate in (or facilitate)</a:t>
            </a:r>
            <a:r>
              <a:rPr lang="en" sz="2000" b="0" i="0" u="none" strike="noStrike" cap="none" dirty="0" smtClean="0">
                <a:solidFill>
                  <a:schemeClr val="dk1"/>
                </a:solidFill>
                <a:latin typeface="Calibri"/>
                <a:ea typeface="Calibri"/>
                <a:cs typeface="Calibri"/>
                <a:sym typeface="Calibri"/>
              </a:rPr>
              <a:t> </a:t>
            </a:r>
            <a:r>
              <a:rPr lang="en" sz="2000" b="0" i="0" u="none" strike="noStrike" cap="none" baseline="0" dirty="0" smtClean="0">
                <a:solidFill>
                  <a:schemeClr val="dk1"/>
                </a:solidFill>
                <a:latin typeface="Calibri"/>
                <a:ea typeface="Calibri"/>
                <a:cs typeface="Calibri"/>
                <a:sym typeface="Calibri"/>
              </a:rPr>
              <a:t>mini-session</a:t>
            </a:r>
            <a:endParaRPr lang="en" sz="2000" b="0" i="0" u="none" strike="noStrike" cap="none" baseline="0" dirty="0">
              <a:solidFill>
                <a:schemeClr val="dk1"/>
              </a:solidFill>
              <a:latin typeface="Calibri"/>
              <a:ea typeface="Calibri"/>
              <a:cs typeface="Calibri"/>
              <a:sym typeface="Calibri"/>
            </a:endParaRPr>
          </a:p>
          <a:p>
            <a:pPr marL="640080" marR="0" lvl="1" indent="-233680" algn="l" rtl="0">
              <a:spcBef>
                <a:spcPts val="1200"/>
              </a:spcBef>
              <a:buClr>
                <a:schemeClr val="accent2"/>
              </a:buClr>
              <a:buSzPct val="100000"/>
              <a:buFont typeface="Calibri"/>
              <a:buChar char="❑"/>
            </a:pPr>
            <a:r>
              <a:rPr lang="en" sz="2000" b="0" i="0" u="none" strike="noStrike" cap="none" baseline="0" dirty="0">
                <a:solidFill>
                  <a:schemeClr val="dk1"/>
                </a:solidFill>
                <a:latin typeface="Calibri"/>
                <a:ea typeface="Calibri"/>
                <a:cs typeface="Calibri"/>
                <a:sym typeface="Calibri"/>
              </a:rPr>
              <a:t>  Provide </a:t>
            </a:r>
            <a:r>
              <a:rPr lang="en" sz="2000" b="0" i="0" u="none" strike="noStrike" cap="none" baseline="0" dirty="0" smtClean="0">
                <a:solidFill>
                  <a:schemeClr val="dk1"/>
                </a:solidFill>
                <a:latin typeface="Calibri"/>
                <a:ea typeface="Calibri"/>
                <a:cs typeface="Calibri"/>
                <a:sym typeface="Calibri"/>
              </a:rPr>
              <a:t>feedback (or</a:t>
            </a:r>
            <a:r>
              <a:rPr lang="en" sz="2000" b="0" i="0" u="none" strike="noStrike" cap="none" dirty="0" smtClean="0">
                <a:solidFill>
                  <a:schemeClr val="dk1"/>
                </a:solidFill>
                <a:latin typeface="Calibri"/>
                <a:ea typeface="Calibri"/>
                <a:cs typeface="Calibri"/>
                <a:sym typeface="Calibri"/>
              </a:rPr>
              <a:t> FLIF)</a:t>
            </a:r>
            <a:endParaRPr lang="en" sz="2000" b="0" i="0" u="none" strike="noStrike" cap="none" baseline="0" dirty="0">
              <a:solidFill>
                <a:schemeClr val="dk1"/>
              </a:solidFill>
              <a:latin typeface="Calibri"/>
              <a:ea typeface="Calibri"/>
              <a:cs typeface="Calibri"/>
              <a:sym typeface="Calibri"/>
            </a:endParaRPr>
          </a:p>
          <a:p>
            <a:pPr marL="640080" marR="0" lvl="1" indent="-233680" algn="l" rtl="0">
              <a:spcBef>
                <a:spcPts val="1200"/>
              </a:spcBef>
              <a:buClr>
                <a:schemeClr val="accent2"/>
              </a:buClr>
              <a:buSzPct val="100000"/>
              <a:buFont typeface="Calibri"/>
              <a:buChar char="❑"/>
            </a:pPr>
            <a:r>
              <a:rPr lang="en" sz="2000" b="0" i="0" u="none" strike="noStrike" cap="none" baseline="0" dirty="0">
                <a:solidFill>
                  <a:schemeClr val="dk1"/>
                </a:solidFill>
                <a:latin typeface="Calibri"/>
                <a:ea typeface="Calibri"/>
                <a:cs typeface="Calibri"/>
                <a:sym typeface="Calibri"/>
              </a:rPr>
              <a:t>  Review Readings and</a:t>
            </a:r>
            <a:r>
              <a:rPr lang="en" sz="2000" dirty="0">
                <a:latin typeface="Calibri"/>
                <a:ea typeface="Calibri"/>
                <a:cs typeface="Calibri"/>
                <a:sym typeface="Calibri"/>
              </a:rPr>
              <a:t> Resources</a:t>
            </a:r>
          </a:p>
          <a:p>
            <a:pPr marL="640080" marR="0" lvl="1" indent="-233680" algn="l" rtl="0">
              <a:spcBef>
                <a:spcPts val="1200"/>
              </a:spcBef>
              <a:buClr>
                <a:schemeClr val="accent2"/>
              </a:buClr>
              <a:buSzPct val="100000"/>
              <a:buFont typeface="Calibri"/>
              <a:buChar char="❑"/>
            </a:pPr>
            <a:r>
              <a:rPr lang="en" sz="2000" b="0" i="0" u="none" strike="noStrike" cap="none" baseline="0" dirty="0">
                <a:solidFill>
                  <a:schemeClr val="dk1"/>
                </a:solidFill>
                <a:latin typeface="Calibri"/>
                <a:ea typeface="Calibri"/>
                <a:cs typeface="Calibri"/>
                <a:sym typeface="Calibri"/>
              </a:rPr>
              <a:t>  Learning journal (share nuggets)</a:t>
            </a:r>
          </a:p>
          <a:p>
            <a:pPr marL="640080" marR="0" lvl="1" indent="-233680" algn="l" rtl="0">
              <a:spcBef>
                <a:spcPts val="1200"/>
              </a:spcBef>
              <a:buClr>
                <a:schemeClr val="accent2"/>
              </a:buClr>
              <a:buSzPct val="100000"/>
              <a:buFont typeface="Calibri"/>
              <a:buChar char="❑"/>
            </a:pPr>
            <a:r>
              <a:rPr lang="en" sz="2000" b="0" i="0" u="none" strike="noStrike" cap="none" baseline="0" dirty="0">
                <a:solidFill>
                  <a:schemeClr val="dk1"/>
                </a:solidFill>
                <a:latin typeface="Calibri"/>
                <a:ea typeface="Calibri"/>
                <a:cs typeface="Calibri"/>
                <a:sym typeface="Calibri"/>
              </a:rPr>
              <a:t>  Contribute to open discussion forums</a:t>
            </a:r>
          </a:p>
        </p:txBody>
      </p:sp>
      <p:sp>
        <p:nvSpPr>
          <p:cNvPr id="70" name="Shape 70"/>
          <p:cNvSpPr>
            <a:spLocks noGrp="1"/>
          </p:cNvSpPr>
          <p:nvPr>
            <p:ph type="sldNum" idx="12"/>
          </p:nvPr>
        </p:nvSpPr>
        <p:spPr>
          <a:xfrm>
            <a:off x="8531789" y="5648961"/>
            <a:ext cx="548639" cy="396239"/>
          </a:xfrm>
          <a:prstGeom prst="bracketPair">
            <a:avLst/>
          </a:prstGeom>
          <a:noFill/>
          <a:ln w="19050" cap="flat">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r>
              <a:rPr lang="en"/>
              <a:t> </a:t>
            </a:r>
          </a:p>
        </p:txBody>
      </p:sp>
      <p:sp>
        <p:nvSpPr>
          <p:cNvPr id="71" name="Shape 71"/>
          <p:cNvSpPr txBox="1">
            <a:spLocks noGrp="1"/>
          </p:cNvSpPr>
          <p:nvPr>
            <p:ph type="title"/>
          </p:nvPr>
        </p:nvSpPr>
        <p:spPr>
          <a:xfrm>
            <a:off x="457201"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 sz="4600" b="0" i="0" u="none" strike="noStrike" cap="none" baseline="0" dirty="0">
                <a:solidFill>
                  <a:schemeClr val="dk2"/>
                </a:solidFill>
                <a:latin typeface="Cambria"/>
                <a:ea typeface="Cambria"/>
                <a:cs typeface="Cambria"/>
                <a:sym typeface="Cambria"/>
              </a:rPr>
              <a:t>Scheduling </a:t>
            </a:r>
            <a:r>
              <a:rPr lang="en" sz="4600" b="0" i="0" u="none" strike="noStrike" cap="none" baseline="0" dirty="0" smtClean="0">
                <a:solidFill>
                  <a:schemeClr val="dk2"/>
                </a:solidFill>
                <a:latin typeface="Cambria"/>
                <a:ea typeface="Cambria"/>
                <a:cs typeface="Cambria"/>
                <a:sym typeface="Cambria"/>
              </a:rPr>
              <a:t> Your</a:t>
            </a:r>
            <a:r>
              <a:rPr lang="en" sz="4600" b="0" i="0" u="none" strike="noStrike" cap="none" dirty="0" smtClean="0">
                <a:solidFill>
                  <a:schemeClr val="dk2"/>
                </a:solidFill>
                <a:latin typeface="Cambria"/>
                <a:ea typeface="Cambria"/>
                <a:cs typeface="Cambria"/>
                <a:sym typeface="Cambria"/>
              </a:rPr>
              <a:t> </a:t>
            </a:r>
            <a:r>
              <a:rPr lang="en" sz="4600" b="0" i="0" u="none" strike="noStrike" cap="none" baseline="0" dirty="0" smtClean="0">
                <a:solidFill>
                  <a:schemeClr val="dk2"/>
                </a:solidFill>
                <a:latin typeface="Cambria"/>
                <a:ea typeface="Cambria"/>
                <a:cs typeface="Cambria"/>
                <a:sym typeface="Cambria"/>
              </a:rPr>
              <a:t>Time</a:t>
            </a:r>
            <a:endParaRPr lang="en" sz="4600" b="0" i="0" u="none" strike="noStrike" cap="none" baseline="0" dirty="0">
              <a:solidFill>
                <a:schemeClr val="dk2"/>
              </a:solidFill>
              <a:latin typeface="Cambria"/>
              <a:ea typeface="Cambria"/>
              <a:cs typeface="Cambria"/>
              <a:sym typeface="Cambria"/>
            </a:endParaRPr>
          </a:p>
        </p:txBody>
      </p:sp>
      <p:pic>
        <p:nvPicPr>
          <p:cNvPr id="72" name="Shape 72"/>
          <p:cNvPicPr preferRelativeResize="0"/>
          <p:nvPr/>
        </p:nvPicPr>
        <p:blipFill>
          <a:blip r:embed="rId3">
            <a:alphaModFix/>
          </a:blip>
          <a:stretch>
            <a:fillRect/>
          </a:stretch>
        </p:blipFill>
        <p:spPr>
          <a:xfrm>
            <a:off x="6529071" y="0"/>
            <a:ext cx="1715337" cy="34290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a:spLocks noGrp="1"/>
          </p:cNvSpPr>
          <p:nvPr>
            <p:ph type="sldNum" idx="12"/>
          </p:nvPr>
        </p:nvSpPr>
        <p:spPr>
          <a:xfrm>
            <a:off x="8531789" y="5648961"/>
            <a:ext cx="548639" cy="396239"/>
          </a:xfrm>
          <a:prstGeom prst="bracketPair">
            <a:avLst/>
          </a:prstGeom>
          <a:noFill/>
          <a:ln w="19050" cap="flat">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r>
              <a:rPr lang="en"/>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988" y="0"/>
            <a:ext cx="6158023" cy="6858000"/>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1"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 sz="4600" b="0" i="0" u="none" strike="noStrike" cap="none" baseline="0" dirty="0">
                <a:solidFill>
                  <a:schemeClr val="dk2"/>
                </a:solidFill>
                <a:latin typeface="Cambria"/>
                <a:ea typeface="Cambria"/>
                <a:cs typeface="Cambria"/>
                <a:sym typeface="Cambria"/>
              </a:rPr>
              <a:t>Getting Started</a:t>
            </a:r>
          </a:p>
        </p:txBody>
      </p:sp>
      <p:sp>
        <p:nvSpPr>
          <p:cNvPr id="84" name="Shape 84"/>
          <p:cNvSpPr txBox="1">
            <a:spLocks noGrp="1"/>
          </p:cNvSpPr>
          <p:nvPr>
            <p:ph type="body" idx="1"/>
          </p:nvPr>
        </p:nvSpPr>
        <p:spPr>
          <a:xfrm>
            <a:off x="457201" y="1412776"/>
            <a:ext cx="7619999" cy="4988157"/>
          </a:xfrm>
          <a:prstGeom prst="rect">
            <a:avLst/>
          </a:prstGeom>
          <a:noFill/>
          <a:ln>
            <a:noFill/>
          </a:ln>
        </p:spPr>
        <p:txBody>
          <a:bodyPr lIns="91425" tIns="45700" rIns="91425" bIns="45700" anchor="t" anchorCtr="0">
            <a:noAutofit/>
          </a:bodyPr>
          <a:lstStyle/>
          <a:p>
            <a:pPr marL="342900" marR="0" lvl="0" indent="-228600" algn="l" rtl="0">
              <a:lnSpc>
                <a:spcPct val="150000"/>
              </a:lnSpc>
              <a:spcBef>
                <a:spcPts val="0"/>
              </a:spcBef>
              <a:buClr>
                <a:schemeClr val="accent1"/>
              </a:buClr>
              <a:buSzPct val="100000"/>
              <a:buFont typeface="Calibri"/>
              <a:buChar char="❑"/>
            </a:pPr>
            <a:r>
              <a:rPr lang="en" sz="2200" b="0" i="0" u="none" strike="noStrike" cap="none" baseline="0" dirty="0">
                <a:solidFill>
                  <a:schemeClr val="dk1"/>
                </a:solidFill>
                <a:latin typeface="Calibri"/>
                <a:ea typeface="Calibri"/>
                <a:cs typeface="Calibri"/>
                <a:sym typeface="Calibri"/>
              </a:rPr>
              <a:t>   Read </a:t>
            </a:r>
            <a:r>
              <a:rPr lang="en" sz="2200" b="0" i="0" u="none" strike="noStrike" cap="none" baseline="0" dirty="0" smtClean="0">
                <a:solidFill>
                  <a:schemeClr val="dk1"/>
                </a:solidFill>
                <a:latin typeface="Calibri"/>
                <a:ea typeface="Calibri"/>
                <a:cs typeface="Calibri"/>
                <a:sym typeface="Calibri"/>
              </a:rPr>
              <a:t>Workshop </a:t>
            </a:r>
            <a:r>
              <a:rPr lang="en" sz="2200" dirty="0" smtClean="0">
                <a:latin typeface="Calibri"/>
                <a:ea typeface="Calibri"/>
                <a:cs typeface="Calibri"/>
                <a:sym typeface="Calibri"/>
              </a:rPr>
              <a:t>Outline </a:t>
            </a:r>
            <a:r>
              <a:rPr lang="en" sz="2200" b="0" i="0" u="none" strike="noStrike" cap="none" baseline="0" dirty="0">
                <a:solidFill>
                  <a:schemeClr val="dk1"/>
                </a:solidFill>
                <a:latin typeface="Calibri"/>
                <a:ea typeface="Calibri"/>
                <a:cs typeface="Calibri"/>
                <a:sym typeface="Calibri"/>
              </a:rPr>
              <a:t>(lots of important stuff!)</a:t>
            </a:r>
          </a:p>
          <a:p>
            <a:pPr marL="342900" marR="0" lvl="0" indent="-228600" algn="l" rtl="0">
              <a:lnSpc>
                <a:spcPct val="150000"/>
              </a:lnSpc>
              <a:spcBef>
                <a:spcPts val="440"/>
              </a:spcBef>
              <a:buClr>
                <a:schemeClr val="accent1"/>
              </a:buClr>
              <a:buSzPct val="100000"/>
              <a:buFont typeface="Calibri"/>
              <a:buChar char="❑"/>
            </a:pPr>
            <a:r>
              <a:rPr lang="en" sz="2200" b="0" i="0" u="none" strike="noStrike" cap="none" baseline="0" dirty="0">
                <a:solidFill>
                  <a:schemeClr val="dk1"/>
                </a:solidFill>
                <a:latin typeface="Calibri"/>
                <a:ea typeface="Calibri"/>
                <a:cs typeface="Calibri"/>
                <a:sym typeface="Calibri"/>
              </a:rPr>
              <a:t>   Enter important weekly dates into personal calendar</a:t>
            </a:r>
          </a:p>
          <a:p>
            <a:pPr marL="342900" marR="0" lvl="0" indent="-228600" algn="l" rtl="0">
              <a:lnSpc>
                <a:spcPct val="150000"/>
              </a:lnSpc>
              <a:spcBef>
                <a:spcPts val="440"/>
              </a:spcBef>
              <a:buClr>
                <a:schemeClr val="accent1"/>
              </a:buClr>
              <a:buSzPct val="100000"/>
              <a:buFont typeface="Calibri"/>
              <a:buChar char="❑"/>
            </a:pPr>
            <a:r>
              <a:rPr lang="en" sz="2200" b="0" i="0" u="none" strike="noStrike" cap="none" baseline="0" dirty="0">
                <a:solidFill>
                  <a:schemeClr val="dk1"/>
                </a:solidFill>
                <a:latin typeface="Calibri"/>
                <a:ea typeface="Calibri"/>
                <a:cs typeface="Calibri"/>
                <a:sym typeface="Calibri"/>
              </a:rPr>
              <a:t>   Explore course site (get familiar)</a:t>
            </a:r>
          </a:p>
          <a:p>
            <a:pPr marL="342900" marR="0" lvl="0" indent="-228600" algn="l" rtl="0">
              <a:lnSpc>
                <a:spcPct val="150000"/>
              </a:lnSpc>
              <a:spcBef>
                <a:spcPts val="440"/>
              </a:spcBef>
              <a:buClr>
                <a:schemeClr val="accent1"/>
              </a:buClr>
              <a:buSzPct val="100000"/>
              <a:buFont typeface="Calibri"/>
              <a:buChar char="❑"/>
            </a:pPr>
            <a:r>
              <a:rPr lang="en" sz="2200" b="0" i="0" u="none" strike="noStrike" cap="none" baseline="0" dirty="0">
                <a:solidFill>
                  <a:schemeClr val="dk1"/>
                </a:solidFill>
                <a:latin typeface="Calibri"/>
                <a:ea typeface="Calibri"/>
                <a:cs typeface="Calibri"/>
                <a:sym typeface="Calibri"/>
              </a:rPr>
              <a:t>   </a:t>
            </a:r>
            <a:r>
              <a:rPr lang="en" sz="2200" b="1" dirty="0">
                <a:solidFill>
                  <a:schemeClr val="dk1"/>
                </a:solidFill>
                <a:latin typeface="Calibri"/>
                <a:ea typeface="Calibri"/>
                <a:cs typeface="Calibri"/>
                <a:sym typeface="Calibri"/>
              </a:rPr>
              <a:t>Start on </a:t>
            </a:r>
            <a:r>
              <a:rPr lang="en" sz="2200" b="1" i="0" u="none" strike="noStrike" cap="none" baseline="0" dirty="0">
                <a:solidFill>
                  <a:schemeClr val="dk1"/>
                </a:solidFill>
                <a:latin typeface="Calibri"/>
                <a:ea typeface="Calibri"/>
                <a:cs typeface="Calibri"/>
                <a:sym typeface="Calibri"/>
              </a:rPr>
              <a:t>activities for Week 1!!!</a:t>
            </a:r>
          </a:p>
          <a:p>
            <a:pPr marL="342900" marR="0" lvl="0" indent="-228600" algn="l" rtl="0">
              <a:lnSpc>
                <a:spcPct val="150000"/>
              </a:lnSpc>
              <a:spcBef>
                <a:spcPts val="440"/>
              </a:spcBef>
              <a:buClr>
                <a:schemeClr val="accent1"/>
              </a:buClr>
              <a:buSzPct val="100000"/>
              <a:buFont typeface="Calibri"/>
              <a:buChar char="❑"/>
            </a:pPr>
            <a:r>
              <a:rPr lang="en" sz="2200" b="0" i="0" u="none" strike="noStrike" cap="none" baseline="0" dirty="0">
                <a:solidFill>
                  <a:schemeClr val="dk1"/>
                </a:solidFill>
                <a:latin typeface="Calibri"/>
                <a:ea typeface="Calibri"/>
                <a:cs typeface="Calibri"/>
                <a:sym typeface="Calibri"/>
              </a:rPr>
              <a:t>   Check when you’re facilitating (and with whom) </a:t>
            </a:r>
            <a:br>
              <a:rPr lang="en" sz="2200" b="0" i="0" u="none" strike="noStrike" cap="none" baseline="0" dirty="0">
                <a:solidFill>
                  <a:schemeClr val="dk1"/>
                </a:solidFill>
                <a:latin typeface="Calibri"/>
                <a:ea typeface="Calibri"/>
                <a:cs typeface="Calibri"/>
                <a:sym typeface="Calibri"/>
              </a:rPr>
            </a:br>
            <a:r>
              <a:rPr lang="en" sz="2200" b="0" i="0" u="none" strike="noStrike" cap="none" baseline="0" dirty="0">
                <a:solidFill>
                  <a:schemeClr val="dk1"/>
                </a:solidFill>
                <a:latin typeface="Calibri"/>
                <a:ea typeface="Calibri"/>
                <a:cs typeface="Calibri"/>
                <a:sym typeface="Calibri"/>
              </a:rPr>
              <a:t>   </a:t>
            </a:r>
            <a:r>
              <a:rPr lang="en" sz="2200" b="0" i="0" u="none" strike="noStrike" cap="none" baseline="0" dirty="0" smtClean="0">
                <a:solidFill>
                  <a:schemeClr val="dk1"/>
                </a:solidFill>
                <a:latin typeface="Calibri"/>
                <a:ea typeface="Calibri"/>
                <a:cs typeface="Calibri"/>
                <a:sym typeface="Calibri"/>
              </a:rPr>
              <a:t>What is your team colour? G</a:t>
            </a:r>
            <a:r>
              <a:rPr lang="en" sz="2200" dirty="0" smtClean="0">
                <a:latin typeface="Calibri"/>
                <a:ea typeface="Calibri"/>
                <a:cs typeface="Calibri"/>
                <a:sym typeface="Calibri"/>
              </a:rPr>
              <a:t>et </a:t>
            </a:r>
            <a:r>
              <a:rPr lang="en" sz="2200" dirty="0">
                <a:latin typeface="Calibri"/>
                <a:ea typeface="Calibri"/>
                <a:cs typeface="Calibri"/>
                <a:sym typeface="Calibri"/>
              </a:rPr>
              <a:t>in touch</a:t>
            </a:r>
            <a:r>
              <a:rPr lang="en" sz="2200" b="0" i="0" u="none" strike="noStrike" cap="none" baseline="0" dirty="0">
                <a:solidFill>
                  <a:schemeClr val="dk1"/>
                </a:solidFill>
                <a:latin typeface="Calibri"/>
                <a:ea typeface="Calibri"/>
                <a:cs typeface="Calibri"/>
                <a:sym typeface="Calibri"/>
              </a:rPr>
              <a:t> early!</a:t>
            </a:r>
          </a:p>
        </p:txBody>
      </p:sp>
      <p:sp>
        <p:nvSpPr>
          <p:cNvPr id="85" name="Shape 85"/>
          <p:cNvSpPr>
            <a:spLocks noGrp="1"/>
          </p:cNvSpPr>
          <p:nvPr>
            <p:ph type="sldNum" idx="12"/>
          </p:nvPr>
        </p:nvSpPr>
        <p:spPr>
          <a:xfrm>
            <a:off x="8531789" y="5648960"/>
            <a:ext cx="548699" cy="396400"/>
          </a:xfrm>
          <a:prstGeom prst="bracketPair">
            <a:avLst/>
          </a:prstGeom>
          <a:noFill/>
          <a:ln w="19050" cap="flat">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r>
              <a:rPr lang="en"/>
              <a:t> </a:t>
            </a:r>
          </a:p>
        </p:txBody>
      </p:sp>
    </p:spTree>
  </p:cSld>
  <p:clrMapOvr>
    <a:masterClrMapping/>
  </p:clrMapOvr>
  <p:transition spd="slow">
    <p:cu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Welcome to FLO&amp;quot;&quot;/&gt;&lt;property id=&quot;20307&quot; value=&quot;256&quot;/&gt;&lt;/object&gt;&lt;object type=&quot;3&quot; unique_id=&quot;10006&quot;&gt;&lt;property id=&quot;20148&quot; value=&quot;5&quot;/&gt;&lt;property id=&quot;20300&quot; value=&quot;Slide 2 - &amp;quot;Map out your time&amp;quot;&quot;/&gt;&lt;property id=&quot;20307&quot; value=&quot;258&quot;/&gt;&lt;/object&gt;&lt;object type=&quot;3&quot; unique_id=&quot;10007&quot;&gt;&lt;property id=&quot;20148&quot; value=&quot;5&quot;/&gt;&lt;property id=&quot;20300&quot; value=&quot;Slide 3 - &amp;quot;Schedule Time&amp;quot;&quot;/&gt;&lt;property id=&quot;20307&quot; value=&quot;259&quot;/&gt;&lt;/object&gt;&lt;object type=&quot;3&quot; unique_id=&quot;10008&quot;&gt;&lt;property id=&quot;20148&quot; value=&quot;5&quot;/&gt;&lt;property id=&quot;20300&quot; value=&quot;Slide 4 - &amp;quot;Scheduling  Your Time&amp;quot;&quot;/&gt;&lt;property id=&quot;20307&quot; value=&quot;260&quot;/&gt;&lt;/object&gt;&lt;object type=&quot;3&quot; unique_id=&quot;10009&quot;&gt;&lt;property id=&quot;20148&quot; value=&quot;5&quot;/&gt;&lt;property id=&quot;20300&quot; value=&quot;Slide 5&quot;/&gt;&lt;property id=&quot;20307&quot; value=&quot;261&quot;/&gt;&lt;/object&gt;&lt;object type=&quot;3&quot; unique_id=&quot;10010&quot;&gt;&lt;property id=&quot;20148&quot; value=&quot;5&quot;/&gt;&lt;property id=&quot;20300&quot; value=&quot;Slide 6 - &amp;quot;Getting Started&amp;quot;&quot;/&gt;&lt;property id=&quot;20307&quot; value=&quot;262&quot;/&gt;&lt;/object&gt;&lt;/object&gt;&lt;/object&gt;&lt;/database&gt;"/>
  <p:tag name="SECTOMILLISECCONVERTED" val="1"/>
</p:tagLst>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521</Words>
  <Application>Microsoft Macintosh PowerPoint</Application>
  <PresentationFormat>Letter Paper (8.5x11 in)</PresentationFormat>
  <Paragraphs>61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Cambria</vt:lpstr>
      <vt:lpstr>simple-light</vt:lpstr>
      <vt:lpstr>Welcome to FLO</vt:lpstr>
      <vt:lpstr>PowerPoint Presentation</vt:lpstr>
      <vt:lpstr>Map out your time</vt:lpstr>
      <vt:lpstr>Schedule Time</vt:lpstr>
      <vt:lpstr>Scheduling  Your Time</vt:lpstr>
      <vt:lpstr>PowerPoint Presentation</vt:lpstr>
      <vt:lpstr>Getting Started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ISWo</dc:title>
  <dc:creator>Sylvia</dc:creator>
  <cp:lastModifiedBy>Sylvia Currie</cp:lastModifiedBy>
  <cp:revision>14</cp:revision>
  <dcterms:modified xsi:type="dcterms:W3CDTF">2016-05-07T03:22:15Z</dcterms:modified>
</cp:coreProperties>
</file>