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270" r:id="rId3"/>
    <p:sldId id="261" r:id="rId4"/>
    <p:sldId id="258" r:id="rId5"/>
    <p:sldId id="259" r:id="rId6"/>
    <p:sldId id="276" r:id="rId7"/>
    <p:sldId id="277" r:id="rId8"/>
    <p:sldId id="263" r:id="rId9"/>
    <p:sldId id="27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000" autoAdjust="0"/>
    <p:restoredTop sz="77978" autoAdjust="0"/>
  </p:normalViewPr>
  <p:slideViewPr>
    <p:cSldViewPr snapToGrid="0">
      <p:cViewPr varScale="1">
        <p:scale>
          <a:sx n="134" d="100"/>
          <a:sy n="134" d="100"/>
        </p:scale>
        <p:origin x="-112" y="-7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53" d="100"/>
        <a:sy n="253" d="100"/>
      </p:scale>
      <p:origin x="0" y="0"/>
    </p:cViewPr>
  </p:sorterViewPr>
  <p:notesViewPr>
    <p:cSldViewPr snapToGrid="0" snapToObjects="1">
      <p:cViewPr varScale="1">
        <p:scale>
          <a:sx n="153" d="100"/>
          <a:sy n="153" d="100"/>
        </p:scale>
        <p:origin x="-5648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7A928-B15F-44CF-98FA-6C21EAA28BE9}" type="datetimeFigureOut">
              <a:rPr lang="en-CA" smtClean="0"/>
              <a:t>15-03-06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FAB63-05EC-4319-B12D-8A4CDD69604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038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FAB63-05EC-4319-B12D-8A4CDD696041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2305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https://</a:t>
            </a:r>
            <a:r>
              <a:rPr lang="en-US" dirty="0" err="1" smtClean="0"/>
              <a:t>flic.kr</a:t>
            </a:r>
            <a:r>
              <a:rPr lang="en-US" dirty="0" smtClean="0"/>
              <a:t>/p/</a:t>
            </a:r>
            <a:r>
              <a:rPr lang="en-US" dirty="0" err="1" smtClean="0"/>
              <a:t>gPDiDL</a:t>
            </a:r>
            <a:r>
              <a:rPr lang="en-US" dirty="0" smtClean="0"/>
              <a:t> The Big Blue by </a:t>
            </a:r>
            <a:r>
              <a:rPr lang="en-US" dirty="0" err="1" smtClean="0"/>
              <a:t>Salva</a:t>
            </a:r>
            <a:r>
              <a:rPr lang="en-US" dirty="0" smtClean="0"/>
              <a:t> </a:t>
            </a:r>
            <a:r>
              <a:rPr lang="en-US" dirty="0" err="1" smtClean="0"/>
              <a:t>Barbera</a:t>
            </a:r>
            <a:r>
              <a:rPr lang="en-US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FAB63-05EC-4319-B12D-8A4CDD696041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25821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FAB63-05EC-4319-B12D-8A4CDD696041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60714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FAB63-05EC-4319-B12D-8A4CDD696041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3689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FAB63-05EC-4319-B12D-8A4CDD696041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5629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FAB63-05EC-4319-B12D-8A4CDD696041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3689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FAB63-05EC-4319-B12D-8A4CDD696041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56290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FAB63-05EC-4319-B12D-8A4CDD696041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5669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15-03-06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15-03-06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15-03-06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75487" y="1177925"/>
            <a:ext cx="8534400" cy="769938"/>
          </a:xfrm>
          <a:prstGeom prst="rect">
            <a:avLst/>
          </a:prstGeom>
        </p:spPr>
        <p:txBody>
          <a:bodyPr vert="horz" lIns="0" tIns="0" bIns="0"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b="1" i="0" cap="all" baseline="0">
                <a:solidFill>
                  <a:srgbClr val="313644"/>
                </a:solidFill>
                <a:latin typeface="Verdana"/>
                <a:cs typeface="Verdana"/>
              </a:defRPr>
            </a:lvl1pPr>
            <a:lvl2pPr>
              <a:buNone/>
              <a:defRPr b="1" i="0" cap="all">
                <a:solidFill>
                  <a:schemeClr val="bg1"/>
                </a:solidFill>
                <a:latin typeface="Verdana"/>
                <a:cs typeface="Verdana"/>
              </a:defRPr>
            </a:lvl2pPr>
            <a:lvl3pPr>
              <a:buNone/>
              <a:defRPr b="1" i="0" cap="all">
                <a:solidFill>
                  <a:schemeClr val="bg1"/>
                </a:solidFill>
                <a:latin typeface="Verdana"/>
                <a:cs typeface="Verdana"/>
              </a:defRPr>
            </a:lvl3pPr>
            <a:lvl4pPr>
              <a:buNone/>
              <a:defRPr b="1" i="0" cap="all">
                <a:solidFill>
                  <a:schemeClr val="bg1"/>
                </a:solidFill>
                <a:latin typeface="Verdana"/>
                <a:cs typeface="Verdana"/>
              </a:defRPr>
            </a:lvl4pPr>
            <a:lvl5pPr>
              <a:buNone/>
              <a:defRPr b="1" i="0" cap="all">
                <a:solidFill>
                  <a:schemeClr val="bg1"/>
                </a:solidFill>
                <a:latin typeface="Verdana"/>
                <a:cs typeface="Verdana"/>
              </a:defRPr>
            </a:lvl5pPr>
          </a:lstStyle>
          <a:p>
            <a:pPr lvl="0"/>
            <a:r>
              <a:rPr lang="en-CA" dirty="0" smtClean="0"/>
              <a:t>Content slide</a:t>
            </a:r>
            <a:endParaRPr lang="en-US" dirty="0"/>
          </a:p>
        </p:txBody>
      </p:sp>
      <p:sp>
        <p:nvSpPr>
          <p:cNvPr id="9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982133" y="2265825"/>
            <a:ext cx="10081121" cy="274320"/>
          </a:xfrm>
          <a:prstGeom prst="rect">
            <a:avLst/>
          </a:prstGeom>
        </p:spPr>
        <p:txBody>
          <a:bodyPr vert="horz" lIns="0" tIns="0" rIns="0" bIns="0"/>
          <a:lstStyle>
            <a:lvl1pPr marL="0" marR="0" indent="0" algn="l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400" b="1" i="0">
                <a:solidFill>
                  <a:srgbClr val="24B4CD"/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en-CA" dirty="0" smtClean="0"/>
              <a:t>Subhead (select grid to delete after use)</a:t>
            </a:r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6"/>
          </p:nvPr>
        </p:nvSpPr>
        <p:spPr>
          <a:xfrm>
            <a:off x="982134" y="2540145"/>
            <a:ext cx="10081380" cy="3547872"/>
          </a:xfrm>
          <a:prstGeom prst="rect">
            <a:avLst/>
          </a:prstGeom>
        </p:spPr>
        <p:txBody>
          <a:bodyPr vert="horz"/>
          <a:lstStyle>
            <a:lvl1pPr>
              <a:defRPr sz="2400">
                <a:solidFill>
                  <a:srgbClr val="313644"/>
                </a:solidFill>
                <a:latin typeface="Verdana"/>
                <a:cs typeface="Verdana"/>
              </a:defRPr>
            </a:lvl1pPr>
            <a:lvl2pPr>
              <a:defRPr sz="2000">
                <a:solidFill>
                  <a:srgbClr val="313644"/>
                </a:solidFill>
                <a:latin typeface="Verdana"/>
                <a:cs typeface="Verdana"/>
              </a:defRPr>
            </a:lvl2pPr>
            <a:lvl3pPr>
              <a:defRPr sz="1800">
                <a:solidFill>
                  <a:srgbClr val="313644"/>
                </a:solidFill>
                <a:latin typeface="Verdana"/>
                <a:cs typeface="Verdana"/>
              </a:defRPr>
            </a:lvl3pPr>
            <a:lvl4pPr>
              <a:defRPr sz="1600">
                <a:solidFill>
                  <a:srgbClr val="313644"/>
                </a:solidFill>
                <a:latin typeface="Verdana"/>
                <a:cs typeface="Verdana"/>
              </a:defRPr>
            </a:lvl4pPr>
            <a:lvl5pPr>
              <a:defRPr sz="1400">
                <a:solidFill>
                  <a:srgbClr val="313644"/>
                </a:solidFill>
                <a:latin typeface="Verdana"/>
                <a:cs typeface="Verdana"/>
              </a:defRPr>
            </a:lvl5pPr>
          </a:lstStyle>
          <a:p>
            <a:pPr lvl="0"/>
            <a:r>
              <a:rPr lang="en-CA" dirty="0" smtClean="0"/>
              <a:t>Click to edit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091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15-03-06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15-03-06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15-03-06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15-03-06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15-03-06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15-03-06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15-03-06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15-03-06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15-03-06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FDO Week 1: Big Picture 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Facilitator Development Workshop – March 2015</a:t>
            </a:r>
          </a:p>
          <a:p>
            <a:endParaRPr lang="en-CA" dirty="0"/>
          </a:p>
        </p:txBody>
      </p:sp>
      <p:pic>
        <p:nvPicPr>
          <p:cNvPr id="4" name="Snagit_PPTF1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9843" y="229412"/>
            <a:ext cx="3598863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05432" y="229412"/>
            <a:ext cx="26144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While you’re waiting…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Please run the audio setup wizard</a:t>
            </a:r>
            <a:endParaRPr lang="en-CA" dirty="0"/>
          </a:p>
        </p:txBody>
      </p:sp>
      <p:pic>
        <p:nvPicPr>
          <p:cNvPr id="1026" name="Picture 2" descr="http://therecordingrevolution.com/wordpress/wp-content/uploads/2013/08/rec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4637" y="4930691"/>
            <a:ext cx="2002086" cy="1335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44699" y="155536"/>
            <a:ext cx="6555346" cy="141568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24635" y="5631451"/>
            <a:ext cx="17300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This session will be recorded…</a:t>
            </a:r>
            <a:endParaRPr lang="en-CA" dirty="0"/>
          </a:p>
        </p:txBody>
      </p:sp>
      <p:pic>
        <p:nvPicPr>
          <p:cNvPr id="9" name="Snagit_PPTB234"/>
          <p:cNvPicPr>
            <a:picLocks noChangeAspect="1"/>
          </p:cNvPicPr>
          <p:nvPr/>
        </p:nvPicPr>
        <p:blipFill rotWithShape="1">
          <a:blip r:embed="rId5"/>
          <a:srcRect b="11539"/>
          <a:stretch/>
        </p:blipFill>
        <p:spPr bwMode="auto">
          <a:xfrm>
            <a:off x="9279647" y="132979"/>
            <a:ext cx="2530533" cy="2676698"/>
          </a:xfrm>
          <a:prstGeom prst="rect">
            <a:avLst/>
          </a:prstGeom>
          <a:noFill/>
          <a:ln w="38100" cap="sq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808080">
                <a:alpha val="42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0067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Agenda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CA" dirty="0" smtClean="0"/>
              <a:t>How did Week 1 go?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CA" dirty="0" smtClean="0"/>
              <a:t>Facilitator Discussion Questions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CA" dirty="0"/>
              <a:t>Collecting More Questions</a:t>
            </a:r>
          </a:p>
          <a:p>
            <a:pPr marL="0" indent="0">
              <a:buNone/>
            </a:pPr>
            <a:endParaRPr lang="en-CA" dirty="0" smtClean="0"/>
          </a:p>
          <a:p>
            <a:endParaRPr lang="en-CA" dirty="0"/>
          </a:p>
        </p:txBody>
      </p:sp>
      <p:pic>
        <p:nvPicPr>
          <p:cNvPr id="5" name="Picture 4" descr="10384505354_fb55015403_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836" y="3540437"/>
            <a:ext cx="3720164" cy="279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704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Facilitator Discussion: </a:t>
            </a:r>
            <a:br>
              <a:rPr lang="en-CA" dirty="0" smtClean="0"/>
            </a:br>
            <a:r>
              <a:rPr lang="en-CA" i="1" dirty="0" smtClean="0"/>
              <a:t>Adjusting on the fly</a:t>
            </a:r>
            <a:endParaRPr lang="en-CA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Sometimes, enrolment doesn’t work out exactly as you’d hope (i.e., exactly 8-10 people).</a:t>
            </a:r>
          </a:p>
          <a:p>
            <a:r>
              <a:rPr lang="en-CA" dirty="0" smtClean="0"/>
              <a:t>How to adjust for high/low numbers?</a:t>
            </a:r>
          </a:p>
          <a:p>
            <a:r>
              <a:rPr lang="en-CA" dirty="0" smtClean="0"/>
              <a:t>What is the impact of attrition on </a:t>
            </a:r>
            <a:r>
              <a:rPr lang="en-CA" i="1" dirty="0" smtClean="0"/>
              <a:t>participants</a:t>
            </a:r>
            <a:r>
              <a:rPr lang="en-CA" dirty="0" smtClean="0"/>
              <a:t>? On the FLO </a:t>
            </a:r>
            <a:r>
              <a:rPr lang="en-CA" i="1" dirty="0" smtClean="0"/>
              <a:t>facilitators</a:t>
            </a:r>
            <a:r>
              <a:rPr lang="en-CA" dirty="0" smtClean="0"/>
              <a:t>?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4492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Facilitator Discussion: </a:t>
            </a:r>
            <a:br>
              <a:rPr lang="en-CA" dirty="0" smtClean="0"/>
            </a:br>
            <a:r>
              <a:rPr lang="en-CA" i="1" dirty="0" smtClean="0"/>
              <a:t>How messy should learning be?</a:t>
            </a:r>
            <a:endParaRPr lang="en-CA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“I’m so frustrated” </a:t>
            </a:r>
          </a:p>
          <a:p>
            <a:r>
              <a:rPr lang="en-CA" dirty="0" smtClean="0"/>
              <a:t>“I’m going to withdraw. This is overwhelming”</a:t>
            </a:r>
          </a:p>
          <a:p>
            <a:r>
              <a:rPr lang="en-CA" dirty="0" smtClean="0"/>
              <a:t>“It was SO MUCH WORK but we did it!!!”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80359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Facilitator Discussion: </a:t>
            </a:r>
            <a:br>
              <a:rPr lang="en-CA" dirty="0" smtClean="0"/>
            </a:br>
            <a:r>
              <a:rPr lang="en-CA" i="1" dirty="0" smtClean="0"/>
              <a:t>Modelling</a:t>
            </a:r>
            <a:endParaRPr lang="en-CA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Are we doing a good job of that during Week 1?</a:t>
            </a:r>
            <a:r>
              <a:rPr lang="en-CA" dirty="0"/>
              <a:t> </a:t>
            </a:r>
            <a:r>
              <a:rPr lang="en-CA" dirty="0" smtClean="0"/>
              <a:t>(responsiveness, crafting posts, writing inclusively, clear instructions…)</a:t>
            </a: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534420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Facilitator Discussion: </a:t>
            </a:r>
            <a:br>
              <a:rPr lang="en-CA" dirty="0" smtClean="0"/>
            </a:br>
            <a:r>
              <a:rPr lang="en-CA" i="1" dirty="0" smtClean="0"/>
              <a:t>Balancing tech, design, and FACILITATION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How much of the FLO should be about using technologies outside of the LMS?</a:t>
            </a:r>
          </a:p>
          <a:p>
            <a:r>
              <a:rPr lang="en-CA" dirty="0" smtClean="0"/>
              <a:t>Is suggesting that participants </a:t>
            </a:r>
            <a:r>
              <a:rPr lang="en-CA" i="1" dirty="0" smtClean="0"/>
              <a:t>design</a:t>
            </a:r>
            <a:r>
              <a:rPr lang="en-CA" dirty="0" smtClean="0"/>
              <a:t> an activity too much?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63974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Facilitator Discussion: </a:t>
            </a:r>
            <a:br>
              <a:rPr lang="en-CA" dirty="0" smtClean="0"/>
            </a:br>
            <a:r>
              <a:rPr lang="en-CA" i="1" dirty="0" smtClean="0"/>
              <a:t>Work-Life Balance Topic</a:t>
            </a:r>
            <a:endParaRPr lang="en-CA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What are your perspectives? Is it worth doing</a:t>
            </a:r>
            <a:r>
              <a:rPr lang="en-CA" dirty="0" smtClean="0"/>
              <a:t>?</a:t>
            </a:r>
          </a:p>
          <a:p>
            <a:r>
              <a:rPr lang="en-CA" dirty="0" smtClean="0"/>
              <a:t>How? As a mini-session? 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82696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Facilitator Discussion: </a:t>
            </a:r>
            <a:br>
              <a:rPr lang="en-CA" dirty="0" smtClean="0"/>
            </a:br>
            <a:r>
              <a:rPr lang="en-CA" i="1" dirty="0" smtClean="0"/>
              <a:t>Is there a better way to do X?</a:t>
            </a:r>
            <a:endParaRPr lang="en-CA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“Cool Tools” in FLO and FDO – Moodle wiki or glossary, external wiki? (what’s the ideal approach?)</a:t>
            </a:r>
          </a:p>
          <a:p>
            <a:r>
              <a:rPr lang="en-CA" dirty="0" smtClean="0"/>
              <a:t>Revising and refining… Workshop content as an open educational resource</a:t>
            </a:r>
            <a:endParaRPr lang="en-CA" dirty="0"/>
          </a:p>
          <a:p>
            <a:r>
              <a:rPr lang="en-CA" dirty="0" smtClean="0"/>
              <a:t>What else…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90181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75505"/>
            <a:ext cx="10058400" cy="1450757"/>
          </a:xfrm>
        </p:spPr>
        <p:txBody>
          <a:bodyPr/>
          <a:lstStyle/>
          <a:p>
            <a:r>
              <a:rPr lang="en-CA" dirty="0" smtClean="0"/>
              <a:t>Collecting More Questions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28451"/>
          </a:xfrm>
        </p:spPr>
        <p:txBody>
          <a:bodyPr>
            <a:normAutofit/>
          </a:bodyPr>
          <a:lstStyle/>
          <a:p>
            <a:r>
              <a:rPr lang="en-CA" b="1" dirty="0" smtClean="0"/>
              <a:t>What specific questions do you need answers to?</a:t>
            </a:r>
          </a:p>
          <a:p>
            <a:r>
              <a:rPr lang="en-CA" b="1" dirty="0" smtClean="0"/>
              <a:t>What specific issues do you want to discuss? </a:t>
            </a:r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0763465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4970</TotalTime>
  <Words>282</Words>
  <Application>Microsoft Macintosh PowerPoint</Application>
  <PresentationFormat>Custom</PresentationFormat>
  <Paragraphs>45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Retrospect</vt:lpstr>
      <vt:lpstr>FDO Week 1: Big Picture </vt:lpstr>
      <vt:lpstr>Agenda</vt:lpstr>
      <vt:lpstr>Facilitator Discussion:  Adjusting on the fly</vt:lpstr>
      <vt:lpstr>Facilitator Discussion:  How messy should learning be?</vt:lpstr>
      <vt:lpstr>Facilitator Discussion:  Modelling</vt:lpstr>
      <vt:lpstr>Facilitator Discussion:  Balancing tech, design, and FACILITATION</vt:lpstr>
      <vt:lpstr>Facilitator Discussion:  Work-Life Balance Topic</vt:lpstr>
      <vt:lpstr>Facilitator Discussion:  Is there a better way to do X?</vt:lpstr>
      <vt:lpstr>Collecting More 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FDWO</dc:title>
  <dc:creator>Tracy Kelly</dc:creator>
  <cp:lastModifiedBy>Sylvia Currie</cp:lastModifiedBy>
  <cp:revision>44</cp:revision>
  <dcterms:created xsi:type="dcterms:W3CDTF">2014-03-10T01:36:07Z</dcterms:created>
  <dcterms:modified xsi:type="dcterms:W3CDTF">2015-03-06T22:41:58Z</dcterms:modified>
</cp:coreProperties>
</file>