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000000"/>
      </a:buClr>
      <a:buSzTx/>
      <a:buFont typeface="Calibri"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1pPr>
    <a:lvl2pPr marL="0" marR="0" indent="3429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000000"/>
      </a:buClr>
      <a:buSzTx/>
      <a:buFont typeface="Calibri"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2pPr>
    <a:lvl3pPr marL="0" marR="0" indent="685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000000"/>
      </a:buClr>
      <a:buSzTx/>
      <a:buFont typeface="Calibri"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3pPr>
    <a:lvl4pPr marL="0" marR="0" indent="10287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000000"/>
      </a:buClr>
      <a:buSzTx/>
      <a:buFont typeface="Calibri"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4pPr>
    <a:lvl5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000000"/>
      </a:buClr>
      <a:buSzTx/>
      <a:buFont typeface="Calibri"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5pPr>
    <a:lvl6pPr marL="0" marR="0" indent="17145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000000"/>
      </a:buClr>
      <a:buSzTx/>
      <a:buFont typeface="Calibri"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6pPr>
    <a:lvl7pPr marL="0" marR="0" indent="2057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000000"/>
      </a:buClr>
      <a:buSzTx/>
      <a:buFont typeface="Calibri"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7pPr>
    <a:lvl8pPr marL="0" marR="0" indent="24003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000000"/>
      </a:buClr>
      <a:buSzTx/>
      <a:buFont typeface="Calibri"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8pPr>
    <a:lvl9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>
        <a:srgbClr val="000000"/>
      </a:buClr>
      <a:buSzTx/>
      <a:buFont typeface="Calibri"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8F44A2F1-9E1F-4B54-A3A2-5F16C0AD49E2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EAD7"/>
          </a:solidFill>
        </a:fill>
      </a:tcStyle>
    </a:wholeTbl>
    <a:band2H>
      <a:tcTxStyle/>
      <a:tcStyle>
        <a:tcBdr/>
        <a:fill>
          <a:solidFill>
            <a:srgbClr val="FDF5ED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381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B951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B951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B9513"/>
          </a:solidFill>
        </a:fill>
      </a:tcStyle>
    </a:firstRow>
  </a:tblStyle>
  <a:tblStyle styleId="{C7B018BB-80A7-4F77-B60F-C8B233D01FF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16"/>
    <p:restoredTop sz="94704"/>
  </p:normalViewPr>
  <p:slideViewPr>
    <p:cSldViewPr snapToGrid="0" snapToObjects="1">
      <p:cViewPr varScale="1">
        <p:scale>
          <a:sx n="130" d="100"/>
          <a:sy n="130" d="100"/>
        </p:scale>
        <p:origin x="7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5" name="Shape 3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3349956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1pPr>
    <a:lvl2pPr indent="228600" latinLnBrk="0">
      <a:defRPr sz="1200"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2pPr>
    <a:lvl3pPr indent="457200" latinLnBrk="0">
      <a:defRPr sz="1200"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3pPr>
    <a:lvl4pPr indent="685800" latinLnBrk="0">
      <a:defRPr sz="1200"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4pPr>
    <a:lvl5pPr indent="914400" latinLnBrk="0">
      <a:defRPr sz="1200"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5pPr>
    <a:lvl6pPr indent="1143000" latinLnBrk="0">
      <a:defRPr sz="1200"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6pPr>
    <a:lvl7pPr indent="1371600" latinLnBrk="0">
      <a:defRPr sz="1200"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7pPr>
    <a:lvl8pPr indent="1600200" latinLnBrk="0">
      <a:defRPr sz="1200"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8pPr>
    <a:lvl9pPr indent="1828800" latinLnBrk="0">
      <a:defRPr sz="1200">
        <a:uFill>
          <a:solidFill>
            <a:srgbClr val="000000"/>
          </a:solidFill>
        </a:uFill>
        <a:latin typeface="Calibri"/>
        <a:ea typeface="Calibri"/>
        <a:cs typeface="Calibri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6" name="Shape 5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buClr>
                <a:srgbClr val="000000"/>
              </a:buClr>
              <a:buFont typeface="Calibri"/>
            </a:lvl1pPr>
          </a:lstStyle>
          <a:p>
            <a:r>
              <a:t>https://flic.kr/p/gPDiDL The Big Blue by Salva Barbera </a:t>
            </a:r>
          </a:p>
        </p:txBody>
      </p:sp>
    </p:spTree>
    <p:extLst>
      <p:ext uri="{BB962C8B-B14F-4D97-AF65-F5344CB8AC3E}">
        <p14:creationId xmlns:p14="http://schemas.microsoft.com/office/powerpoint/2010/main" val="1740122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efault 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1" y="6400800"/>
            <a:ext cx="12204701" cy="457200"/>
          </a:xfrm>
          <a:prstGeom prst="rect">
            <a:avLst/>
          </a:prstGeom>
          <a:solidFill>
            <a:srgbClr val="CB6D39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24" name="Shape 24"/>
          <p:cNvSpPr/>
          <p:nvPr/>
        </p:nvSpPr>
        <p:spPr>
          <a:xfrm>
            <a:off x="-1" y="6334316"/>
            <a:ext cx="12204703" cy="65999"/>
          </a:xfrm>
          <a:prstGeom prst="rect">
            <a:avLst/>
          </a:prstGeom>
          <a:solidFill>
            <a:srgbClr val="EB9513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25" name="Shape 25"/>
          <p:cNvSpPr/>
          <p:nvPr/>
        </p:nvSpPr>
        <p:spPr>
          <a:xfrm>
            <a:off x="1193532" y="1737845"/>
            <a:ext cx="9966961" cy="1"/>
          </a:xfrm>
          <a:prstGeom prst="line">
            <a:avLst/>
          </a:prstGeom>
          <a:ln w="6350">
            <a:solidFill>
              <a:srgbClr val="929292"/>
            </a:solidFill>
          </a:ln>
        </p:spPr>
        <p:txBody>
          <a:bodyPr lIns="0" tIns="0" rIns="0" bIns="0"/>
          <a:lstStyle/>
          <a:p>
            <a:pPr>
              <a:buClrTx/>
              <a:buFont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xfrm>
            <a:off x="1097279" y="286602"/>
            <a:ext cx="10058401" cy="1450758"/>
          </a:xfrm>
          <a:prstGeom prst="rect">
            <a:avLst/>
          </a:prstGeom>
        </p:spPr>
        <p:txBody>
          <a:bodyPr/>
          <a:lstStyle>
            <a:lvl1pPr>
              <a:defRPr sz="4800" spc="-50">
                <a:solidFill>
                  <a:srgbClr val="515151"/>
                </a:solidFill>
                <a:uFill>
                  <a:solidFill>
                    <a:srgbClr val="515151"/>
                  </a:solidFill>
                </a:uFill>
              </a:defRPr>
            </a:lvl1pPr>
          </a:lstStyle>
          <a:p>
            <a:r>
              <a:t>Title Text</a:t>
            </a:r>
          </a:p>
        </p:txBody>
      </p:sp>
      <p:sp>
        <p:nvSpPr>
          <p:cNvPr id="27" name="Shape 27"/>
          <p:cNvSpPr>
            <a:spLocks noGrp="1"/>
          </p:cNvSpPr>
          <p:nvPr>
            <p:ph type="body" idx="1"/>
          </p:nvPr>
        </p:nvSpPr>
        <p:spPr>
          <a:xfrm>
            <a:off x="1097279" y="1845734"/>
            <a:ext cx="10058401" cy="4023361"/>
          </a:xfrm>
          <a:prstGeom prst="rect">
            <a:avLst/>
          </a:prstGeom>
        </p:spPr>
        <p:txBody>
          <a:bodyPr lIns="0" tIns="0" rIns="0" bIns="0"/>
          <a:lstStyle>
            <a:lvl1pPr marL="91439" indent="-91439">
              <a:buSzPct val="100000"/>
              <a:buFont typeface="Calibri"/>
              <a:buChar char=" "/>
              <a:defRPr sz="2000" cap="none" spc="0">
                <a:solidFill>
                  <a:srgbClr val="515151"/>
                </a:solidFill>
                <a:uFill>
                  <a:solidFill>
                    <a:srgbClr val="515151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  <a:lvl2pPr marL="384047" indent="-182879" algn="l">
              <a:buSzPct val="100000"/>
              <a:buChar char="◦"/>
              <a:defRPr sz="1800"/>
            </a:lvl2pPr>
            <a:lvl3pPr marL="566927" indent="-182879" algn="l">
              <a:buSzPct val="100000"/>
              <a:buChar char="◦"/>
              <a:defRPr sz="1400"/>
            </a:lvl3pPr>
            <a:lvl4pPr marL="749808" indent="-182880" algn="l">
              <a:buSzPct val="100000"/>
              <a:buChar char="◦"/>
              <a:defRPr sz="1400"/>
            </a:lvl4pPr>
            <a:lvl5pPr marL="932688" indent="-182880" algn="l">
              <a:buSzPct val="100000"/>
              <a:buChar char="◦"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8" name="Shape 2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3175" y="6400800"/>
            <a:ext cx="12201525" cy="457200"/>
          </a:xfrm>
          <a:prstGeom prst="rect">
            <a:avLst/>
          </a:prstGeom>
          <a:solidFill>
            <a:srgbClr val="CB6D39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3" name="Shape 3"/>
          <p:cNvSpPr/>
          <p:nvPr/>
        </p:nvSpPr>
        <p:spPr>
          <a:xfrm>
            <a:off x="15" y="6334316"/>
            <a:ext cx="12201526" cy="64009"/>
          </a:xfrm>
          <a:prstGeom prst="rect">
            <a:avLst/>
          </a:prstGeom>
          <a:solidFill>
            <a:srgbClr val="EB9513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4" name="Shape 4"/>
          <p:cNvSpPr/>
          <p:nvPr/>
        </p:nvSpPr>
        <p:spPr>
          <a:xfrm>
            <a:off x="1207657" y="4343400"/>
            <a:ext cx="9875521" cy="0"/>
          </a:xfrm>
          <a:prstGeom prst="line">
            <a:avLst/>
          </a:prstGeom>
          <a:ln w="6350">
            <a:solidFill>
              <a:srgbClr val="929292"/>
            </a:solidFill>
          </a:ln>
        </p:spPr>
        <p:txBody>
          <a:bodyPr lIns="0" tIns="0" rIns="0" bIns="0"/>
          <a:lstStyle/>
          <a:p>
            <a:pPr>
              <a:buClrTx/>
              <a:buFont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1097279" y="758951"/>
            <a:ext cx="10058401" cy="3566161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 anchor="b"/>
          <a:lstStyle/>
          <a:p>
            <a:r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1100051" y="4455619"/>
            <a:ext cx="10058401" cy="1143001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/>
          <a:lstStyle>
            <a:lvl2pPr marL="457200" algn="ctr">
              <a:spcBef>
                <a:spcPts val="400"/>
              </a:spcBef>
              <a:buFont typeface="Calibri"/>
              <a:defRPr cap="none" spc="0">
                <a:solidFill>
                  <a:srgbClr val="515151"/>
                </a:solidFill>
                <a:uFill>
                  <a:solidFill>
                    <a:srgbClr val="515151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2pPr>
            <a:lvl3pPr marL="914400" algn="ctr">
              <a:spcBef>
                <a:spcPts val="400"/>
              </a:spcBef>
              <a:buFont typeface="Calibri"/>
              <a:defRPr cap="none" spc="0">
                <a:solidFill>
                  <a:srgbClr val="515151"/>
                </a:solidFill>
                <a:uFill>
                  <a:solidFill>
                    <a:srgbClr val="515151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3pPr>
            <a:lvl4pPr marL="1371600" algn="ctr">
              <a:spcBef>
                <a:spcPts val="400"/>
              </a:spcBef>
              <a:buFont typeface="Calibri"/>
              <a:defRPr sz="2000" cap="none" spc="0">
                <a:solidFill>
                  <a:srgbClr val="515151"/>
                </a:solidFill>
                <a:uFill>
                  <a:solidFill>
                    <a:srgbClr val="515151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4pPr>
            <a:lvl5pPr marL="1828800" algn="ctr">
              <a:spcBef>
                <a:spcPts val="400"/>
              </a:spcBef>
              <a:buFont typeface="Calibri"/>
              <a:defRPr sz="2000" cap="none" spc="0">
                <a:solidFill>
                  <a:srgbClr val="515151"/>
                </a:solidFill>
                <a:uFill>
                  <a:solidFill>
                    <a:srgbClr val="515151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" name="Shape 7"/>
          <p:cNvSpPr>
            <a:spLocks noGrp="1"/>
          </p:cNvSpPr>
          <p:nvPr>
            <p:ph type="sldNum" sz="quarter" idx="2"/>
          </p:nvPr>
        </p:nvSpPr>
        <p:spPr>
          <a:xfrm>
            <a:off x="10994846" y="6589960"/>
            <a:ext cx="217638" cy="241301"/>
          </a:xfrm>
          <a:prstGeom prst="rect">
            <a:avLst/>
          </a:prstGeom>
          <a:ln w="12700"/>
        </p:spPr>
        <p:txBody>
          <a:bodyPr wrap="none" lIns="38100" tIns="38100" rIns="38100" bIns="38100" anchor="ctr">
            <a:spAutoFit/>
          </a:bodyPr>
          <a:lstStyle>
            <a:lvl1pPr algn="r">
              <a:buClrTx/>
              <a:buFontTx/>
              <a:defRPr sz="100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333333"/>
          </a:solidFill>
          <a:uFill>
            <a:solidFill>
              <a:srgbClr val="333333"/>
            </a:solidFill>
          </a:uFill>
          <a:latin typeface="+mn-lt"/>
          <a:ea typeface="+mn-ea"/>
          <a:cs typeface="+mn-cs"/>
          <a:sym typeface="Calibri Light"/>
        </a:defRPr>
      </a:lvl1pPr>
      <a:lvl2pPr marL="0" marR="0" indent="22860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333333"/>
          </a:solidFill>
          <a:uFill>
            <a:solidFill>
              <a:srgbClr val="333333"/>
            </a:solidFill>
          </a:uFill>
          <a:latin typeface="+mn-lt"/>
          <a:ea typeface="+mn-ea"/>
          <a:cs typeface="+mn-cs"/>
          <a:sym typeface="Calibri Light"/>
        </a:defRPr>
      </a:lvl2pPr>
      <a:lvl3pPr marL="0" marR="0" indent="45720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333333"/>
          </a:solidFill>
          <a:uFill>
            <a:solidFill>
              <a:srgbClr val="333333"/>
            </a:solidFill>
          </a:uFill>
          <a:latin typeface="+mn-lt"/>
          <a:ea typeface="+mn-ea"/>
          <a:cs typeface="+mn-cs"/>
          <a:sym typeface="Calibri Light"/>
        </a:defRPr>
      </a:lvl3pPr>
      <a:lvl4pPr marL="0" marR="0" indent="68580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333333"/>
          </a:solidFill>
          <a:uFill>
            <a:solidFill>
              <a:srgbClr val="333333"/>
            </a:solidFill>
          </a:uFill>
          <a:latin typeface="+mn-lt"/>
          <a:ea typeface="+mn-ea"/>
          <a:cs typeface="+mn-cs"/>
          <a:sym typeface="Calibri Light"/>
        </a:defRPr>
      </a:lvl4pPr>
      <a:lvl5pPr marL="0" marR="0" indent="91440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333333"/>
          </a:solidFill>
          <a:uFill>
            <a:solidFill>
              <a:srgbClr val="333333"/>
            </a:solidFill>
          </a:uFill>
          <a:latin typeface="+mn-lt"/>
          <a:ea typeface="+mn-ea"/>
          <a:cs typeface="+mn-cs"/>
          <a:sym typeface="Calibri Light"/>
        </a:defRPr>
      </a:lvl5pPr>
      <a:lvl6pPr marL="0" marR="0" indent="114300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333333"/>
          </a:solidFill>
          <a:uFill>
            <a:solidFill>
              <a:srgbClr val="333333"/>
            </a:solidFill>
          </a:uFill>
          <a:latin typeface="+mn-lt"/>
          <a:ea typeface="+mn-ea"/>
          <a:cs typeface="+mn-cs"/>
          <a:sym typeface="Calibri Light"/>
        </a:defRPr>
      </a:lvl6pPr>
      <a:lvl7pPr marL="0" marR="0" indent="137160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333333"/>
          </a:solidFill>
          <a:uFill>
            <a:solidFill>
              <a:srgbClr val="333333"/>
            </a:solidFill>
          </a:uFill>
          <a:latin typeface="+mn-lt"/>
          <a:ea typeface="+mn-ea"/>
          <a:cs typeface="+mn-cs"/>
          <a:sym typeface="Calibri Light"/>
        </a:defRPr>
      </a:lvl7pPr>
      <a:lvl8pPr marL="0" marR="0" indent="160020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333333"/>
          </a:solidFill>
          <a:uFill>
            <a:solidFill>
              <a:srgbClr val="333333"/>
            </a:solidFill>
          </a:uFill>
          <a:latin typeface="+mn-lt"/>
          <a:ea typeface="+mn-ea"/>
          <a:cs typeface="+mn-cs"/>
          <a:sym typeface="Calibri Light"/>
        </a:defRPr>
      </a:lvl8pPr>
      <a:lvl9pPr marL="0" marR="0" indent="182880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-50" baseline="0">
          <a:ln>
            <a:noFill/>
          </a:ln>
          <a:solidFill>
            <a:srgbClr val="333333"/>
          </a:solidFill>
          <a:uFill>
            <a:solidFill>
              <a:srgbClr val="333333"/>
            </a:solidFill>
          </a:uFill>
          <a:latin typeface="+mn-lt"/>
          <a:ea typeface="+mn-ea"/>
          <a:cs typeface="+mn-cs"/>
          <a:sym typeface="Calibri Light"/>
        </a:defRPr>
      </a:lvl9pPr>
    </p:titleStyle>
    <p:bodyStyle>
      <a:lvl1pPr marL="0" marR="0" indent="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EB9513"/>
        </a:buClr>
        <a:buSzTx/>
        <a:buFont typeface="Calibri Light"/>
        <a:buNone/>
        <a:tabLst/>
        <a:defRPr sz="2400" b="0" i="0" u="none" strike="noStrike" cap="all" spc="200" baseline="0">
          <a:ln>
            <a:noFill/>
          </a:ln>
          <a:solidFill>
            <a:srgbClr val="768265"/>
          </a:solidFill>
          <a:uFill>
            <a:solidFill>
              <a:srgbClr val="768265"/>
            </a:solidFill>
          </a:uFill>
          <a:latin typeface="+mn-lt"/>
          <a:ea typeface="+mn-ea"/>
          <a:cs typeface="+mn-cs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EB9513"/>
        </a:buClr>
        <a:buSzTx/>
        <a:buFont typeface="Calibri Light"/>
        <a:buNone/>
        <a:tabLst/>
        <a:defRPr sz="2400" b="0" i="0" u="none" strike="noStrike" cap="all" spc="200" baseline="0">
          <a:ln>
            <a:noFill/>
          </a:ln>
          <a:solidFill>
            <a:srgbClr val="768265"/>
          </a:solidFill>
          <a:uFill>
            <a:solidFill>
              <a:srgbClr val="768265"/>
            </a:solidFill>
          </a:uFill>
          <a:latin typeface="+mn-lt"/>
          <a:ea typeface="+mn-ea"/>
          <a:cs typeface="+mn-cs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EB9513"/>
        </a:buClr>
        <a:buSzTx/>
        <a:buFont typeface="Calibri Light"/>
        <a:buNone/>
        <a:tabLst/>
        <a:defRPr sz="2400" b="0" i="0" u="none" strike="noStrike" cap="all" spc="200" baseline="0">
          <a:ln>
            <a:noFill/>
          </a:ln>
          <a:solidFill>
            <a:srgbClr val="768265"/>
          </a:solidFill>
          <a:uFill>
            <a:solidFill>
              <a:srgbClr val="768265"/>
            </a:solidFill>
          </a:uFill>
          <a:latin typeface="+mn-lt"/>
          <a:ea typeface="+mn-ea"/>
          <a:cs typeface="+mn-cs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EB9513"/>
        </a:buClr>
        <a:buSzTx/>
        <a:buFont typeface="Calibri Light"/>
        <a:buNone/>
        <a:tabLst/>
        <a:defRPr sz="2400" b="0" i="0" u="none" strike="noStrike" cap="all" spc="200" baseline="0">
          <a:ln>
            <a:noFill/>
          </a:ln>
          <a:solidFill>
            <a:srgbClr val="768265"/>
          </a:solidFill>
          <a:uFill>
            <a:solidFill>
              <a:srgbClr val="768265"/>
            </a:solidFill>
          </a:uFill>
          <a:latin typeface="+mn-lt"/>
          <a:ea typeface="+mn-ea"/>
          <a:cs typeface="+mn-cs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EB9513"/>
        </a:buClr>
        <a:buSzTx/>
        <a:buFont typeface="Calibri Light"/>
        <a:buNone/>
        <a:tabLst/>
        <a:defRPr sz="2400" b="0" i="0" u="none" strike="noStrike" cap="all" spc="200" baseline="0">
          <a:ln>
            <a:noFill/>
          </a:ln>
          <a:solidFill>
            <a:srgbClr val="768265"/>
          </a:solidFill>
          <a:uFill>
            <a:solidFill>
              <a:srgbClr val="768265"/>
            </a:solidFill>
          </a:uFill>
          <a:latin typeface="+mn-lt"/>
          <a:ea typeface="+mn-ea"/>
          <a:cs typeface="+mn-cs"/>
          <a:sym typeface="Calibri Light"/>
        </a:defRPr>
      </a:lvl5pPr>
      <a:lvl6pPr marL="0" marR="0" indent="245110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EB9513"/>
        </a:buClr>
        <a:buSzTx/>
        <a:buFont typeface="Calibri Light"/>
        <a:buNone/>
        <a:tabLst/>
        <a:defRPr sz="2400" b="0" i="0" u="none" strike="noStrike" cap="all" spc="200" baseline="0">
          <a:ln>
            <a:noFill/>
          </a:ln>
          <a:solidFill>
            <a:srgbClr val="768265"/>
          </a:solidFill>
          <a:uFill>
            <a:solidFill>
              <a:srgbClr val="768265"/>
            </a:solidFill>
          </a:uFill>
          <a:latin typeface="+mn-lt"/>
          <a:ea typeface="+mn-ea"/>
          <a:cs typeface="+mn-cs"/>
          <a:sym typeface="Calibri Light"/>
        </a:defRPr>
      </a:lvl6pPr>
      <a:lvl7pPr marL="0" marR="0" indent="280670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EB9513"/>
        </a:buClr>
        <a:buSzTx/>
        <a:buFont typeface="Calibri Light"/>
        <a:buNone/>
        <a:tabLst/>
        <a:defRPr sz="2400" b="0" i="0" u="none" strike="noStrike" cap="all" spc="200" baseline="0">
          <a:ln>
            <a:noFill/>
          </a:ln>
          <a:solidFill>
            <a:srgbClr val="768265"/>
          </a:solidFill>
          <a:uFill>
            <a:solidFill>
              <a:srgbClr val="768265"/>
            </a:solidFill>
          </a:uFill>
          <a:latin typeface="+mn-lt"/>
          <a:ea typeface="+mn-ea"/>
          <a:cs typeface="+mn-cs"/>
          <a:sym typeface="Calibri Light"/>
        </a:defRPr>
      </a:lvl7pPr>
      <a:lvl8pPr marL="0" marR="0" indent="316230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EB9513"/>
        </a:buClr>
        <a:buSzTx/>
        <a:buFont typeface="Calibri Light"/>
        <a:buNone/>
        <a:tabLst/>
        <a:defRPr sz="2400" b="0" i="0" u="none" strike="noStrike" cap="all" spc="200" baseline="0">
          <a:ln>
            <a:noFill/>
          </a:ln>
          <a:solidFill>
            <a:srgbClr val="768265"/>
          </a:solidFill>
          <a:uFill>
            <a:solidFill>
              <a:srgbClr val="768265"/>
            </a:solidFill>
          </a:uFill>
          <a:latin typeface="+mn-lt"/>
          <a:ea typeface="+mn-ea"/>
          <a:cs typeface="+mn-cs"/>
          <a:sym typeface="Calibri Light"/>
        </a:defRPr>
      </a:lvl8pPr>
      <a:lvl9pPr marL="0" marR="0" indent="351790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EB9513"/>
        </a:buClr>
        <a:buSzTx/>
        <a:buFont typeface="Calibri Light"/>
        <a:buNone/>
        <a:tabLst/>
        <a:defRPr sz="2400" b="0" i="0" u="none" strike="noStrike" cap="all" spc="200" baseline="0">
          <a:ln>
            <a:noFill/>
          </a:ln>
          <a:solidFill>
            <a:srgbClr val="768265"/>
          </a:solidFill>
          <a:uFill>
            <a:solidFill>
              <a:srgbClr val="768265"/>
            </a:solidFill>
          </a:uFill>
          <a:latin typeface="+mn-lt"/>
          <a:ea typeface="+mn-ea"/>
          <a:cs typeface="+mn-cs"/>
          <a:sym typeface="Calibri Light"/>
        </a:defRPr>
      </a:lvl9pPr>
    </p:bodyStyle>
    <p:otherStyle>
      <a:lvl1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FFFFFF"/>
            </a:solidFill>
          </a:uFill>
          <a:latin typeface="+mn-lt"/>
          <a:ea typeface="+mn-ea"/>
          <a:cs typeface="+mn-cs"/>
          <a:sym typeface="Calibri"/>
        </a:defRPr>
      </a:lvl1pPr>
      <a:lvl2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FFFFFF"/>
            </a:solidFill>
          </a:uFill>
          <a:latin typeface="+mn-lt"/>
          <a:ea typeface="+mn-ea"/>
          <a:cs typeface="+mn-cs"/>
          <a:sym typeface="Calibri"/>
        </a:defRPr>
      </a:lvl2pPr>
      <a:lvl3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FFFFFF"/>
            </a:solidFill>
          </a:uFill>
          <a:latin typeface="+mn-lt"/>
          <a:ea typeface="+mn-ea"/>
          <a:cs typeface="+mn-cs"/>
          <a:sym typeface="Calibri"/>
        </a:defRPr>
      </a:lvl3pPr>
      <a:lvl4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FFFFFF"/>
            </a:solidFill>
          </a:uFill>
          <a:latin typeface="+mn-lt"/>
          <a:ea typeface="+mn-ea"/>
          <a:cs typeface="+mn-cs"/>
          <a:sym typeface="Calibri"/>
        </a:defRPr>
      </a:lvl4pPr>
      <a:lvl5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FFFFFF"/>
            </a:solidFill>
          </a:uFill>
          <a:latin typeface="+mn-lt"/>
          <a:ea typeface="+mn-ea"/>
          <a:cs typeface="+mn-cs"/>
          <a:sym typeface="Calibri"/>
        </a:defRPr>
      </a:lvl5pPr>
      <a:lvl6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FFFFFF"/>
            </a:solidFill>
          </a:uFill>
          <a:latin typeface="+mn-lt"/>
          <a:ea typeface="+mn-ea"/>
          <a:cs typeface="+mn-cs"/>
          <a:sym typeface="Calibri"/>
        </a:defRPr>
      </a:lvl6pPr>
      <a:lvl7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FFFFFF"/>
            </a:solidFill>
          </a:uFill>
          <a:latin typeface="+mn-lt"/>
          <a:ea typeface="+mn-ea"/>
          <a:cs typeface="+mn-cs"/>
          <a:sym typeface="Calibri"/>
        </a:defRPr>
      </a:lvl7pPr>
      <a:lvl8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FFFFFF"/>
            </a:solidFill>
          </a:uFill>
          <a:latin typeface="+mn-lt"/>
          <a:ea typeface="+mn-ea"/>
          <a:cs typeface="+mn-cs"/>
          <a:sym typeface="Calibri"/>
        </a:defRPr>
      </a:lvl8pPr>
      <a:lvl9pPr marL="0" marR="0" indent="0" algn="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>
            <a:solidFill>
              <a:srgbClr val="FFFFFF"/>
            </a:solidFill>
          </a:u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3175" y="6400800"/>
            <a:ext cx="12201525" cy="457200"/>
          </a:xfrm>
          <a:prstGeom prst="rect">
            <a:avLst/>
          </a:prstGeom>
          <a:solidFill>
            <a:srgbClr val="CB6D39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38" name="Shape 38"/>
          <p:cNvSpPr/>
          <p:nvPr/>
        </p:nvSpPr>
        <p:spPr>
          <a:xfrm>
            <a:off x="15" y="6334316"/>
            <a:ext cx="12201526" cy="64009"/>
          </a:xfrm>
          <a:prstGeom prst="rect">
            <a:avLst/>
          </a:prstGeom>
          <a:solidFill>
            <a:srgbClr val="EB9513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39" name="Shape 39"/>
          <p:cNvSpPr/>
          <p:nvPr/>
        </p:nvSpPr>
        <p:spPr>
          <a:xfrm>
            <a:off x="1207657" y="4343400"/>
            <a:ext cx="9875521" cy="0"/>
          </a:xfrm>
          <a:prstGeom prst="line">
            <a:avLst/>
          </a:prstGeom>
          <a:ln w="6350">
            <a:solidFill>
              <a:srgbClr val="929292"/>
            </a:solidFill>
          </a:ln>
        </p:spPr>
        <p:txBody>
          <a:bodyPr lIns="0" tIns="0" rIns="0" bIns="0"/>
          <a:lstStyle/>
          <a:p>
            <a:pPr>
              <a:buClrTx/>
              <a:buFont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40" name="Shape 40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FDO Week 1: Big Picture </a:t>
            </a:r>
          </a:p>
        </p:txBody>
      </p:sp>
      <p:sp>
        <p:nvSpPr>
          <p:cNvPr id="41" name="Shape 41"/>
          <p:cNvSpPr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Facilitator Development Workshop – November 2016</a:t>
            </a:r>
          </a:p>
        </p:txBody>
      </p:sp>
      <p:pic>
        <p:nvPicPr>
          <p:cNvPr id="42" name="image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19842" y="229411"/>
            <a:ext cx="3598864" cy="1076326"/>
          </a:xfrm>
          <a:prstGeom prst="rect">
            <a:avLst/>
          </a:prstGeom>
        </p:spPr>
      </p:pic>
      <p:sp>
        <p:nvSpPr>
          <p:cNvPr id="43" name="Shape 43"/>
          <p:cNvSpPr/>
          <p:nvPr/>
        </p:nvSpPr>
        <p:spPr>
          <a:xfrm>
            <a:off x="405432" y="229412"/>
            <a:ext cx="2628901" cy="1143001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r>
              <a:rPr b="1"/>
              <a:t>While you’re waiting…</a:t>
            </a:r>
          </a:p>
          <a:p>
            <a:pPr marL="285750" indent="-285750">
              <a:buSzPct val="100000"/>
              <a:buFont typeface="Arial"/>
              <a:buChar char="•"/>
            </a:pPr>
            <a:r>
              <a:t>Please run the audio setup wizard</a:t>
            </a:r>
          </a:p>
        </p:txBody>
      </p:sp>
      <p:pic>
        <p:nvPicPr>
          <p:cNvPr id="44" name="image3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154636" y="4930690"/>
            <a:ext cx="2002087" cy="1335858"/>
          </a:xfrm>
          <a:prstGeom prst="rect">
            <a:avLst/>
          </a:prstGeom>
          <a:ln w="12700"/>
        </p:spPr>
      </p:pic>
      <p:sp>
        <p:nvSpPr>
          <p:cNvPr id="45" name="Shape 45"/>
          <p:cNvSpPr/>
          <p:nvPr/>
        </p:nvSpPr>
        <p:spPr>
          <a:xfrm>
            <a:off x="244699" y="155535"/>
            <a:ext cx="6568047" cy="1415689"/>
          </a:xfrm>
          <a:prstGeom prst="rect">
            <a:avLst/>
          </a:prstGeom>
          <a:ln w="28575">
            <a:solidFill>
              <a:srgbClr val="EB9513"/>
            </a:solidFill>
            <a:miter lim="400000"/>
          </a:ln>
        </p:spPr>
        <p:txBody>
          <a:bodyPr lIns="38100" tIns="38100" rIns="38100" bIns="38100" anchor="ctr"/>
          <a:lstStyle/>
          <a:p>
            <a:pPr algn="ctr">
              <a:buClr>
                <a:srgbClr val="EB9513"/>
              </a:buClr>
              <a:defRPr>
                <a:solidFill>
                  <a:srgbClr val="EB9513"/>
                </a:solidFill>
                <a:effectLst>
                  <a:outerShdw blurRad="38100" dist="25400" dir="5400000" rotWithShape="0">
                    <a:srgbClr val="81878D">
                      <a:alpha val="43000"/>
                    </a:srgbClr>
                  </a:outerShdw>
                </a:effectLst>
                <a:uFill>
                  <a:solidFill>
                    <a:srgbClr val="EB9513"/>
                  </a:solidFill>
                </a:uFill>
              </a:defRPr>
            </a:pPr>
            <a:endParaRPr/>
          </a:p>
        </p:txBody>
      </p:sp>
      <p:sp>
        <p:nvSpPr>
          <p:cNvPr id="46" name="Shape 46"/>
          <p:cNvSpPr/>
          <p:nvPr/>
        </p:nvSpPr>
        <p:spPr>
          <a:xfrm>
            <a:off x="8424635" y="5631450"/>
            <a:ext cx="1739901" cy="876301"/>
          </a:xfrm>
          <a:prstGeom prst="rect">
            <a:avLst/>
          </a:prstGeom>
          <a:ln w="12700"/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8100" tIns="38100" rIns="38100" bIns="38100">
            <a:spAutoFit/>
          </a:bodyPr>
          <a:lstStyle/>
          <a:p>
            <a:r>
              <a:t>This session will be recorded…</a:t>
            </a:r>
          </a:p>
        </p:txBody>
      </p:sp>
      <p:pic>
        <p:nvPicPr>
          <p:cNvPr id="47" name="image4.png"/>
          <p:cNvPicPr>
            <a:picLocks noChangeAspect="1"/>
          </p:cNvPicPr>
          <p:nvPr/>
        </p:nvPicPr>
        <p:blipFill>
          <a:blip r:embed="rId4">
            <a:extLst/>
          </a:blip>
          <a:srcRect b="11539"/>
          <a:stretch>
            <a:fillRect/>
          </a:stretch>
        </p:blipFill>
        <p:spPr>
          <a:xfrm>
            <a:off x="9279646" y="132979"/>
            <a:ext cx="2530534" cy="2676699"/>
          </a:xfrm>
          <a:prstGeom prst="rect">
            <a:avLst/>
          </a:prstGeom>
          <a:ln w="38100" cap="sq">
            <a:solidFill>
              <a:srgbClr val="000000"/>
            </a:solidFill>
            <a:miter lim="400000"/>
          </a:ln>
          <a:effectLst>
            <a:outerShdw blurRad="50800" dist="38100" dir="2700000" rotWithShape="0">
              <a:srgbClr val="929292">
                <a:alpha val="42998"/>
              </a:srgbClr>
            </a:outerShdw>
          </a:effectLst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1" y="6400800"/>
            <a:ext cx="12204701" cy="457200"/>
          </a:xfrm>
          <a:prstGeom prst="rect">
            <a:avLst/>
          </a:prstGeom>
          <a:solidFill>
            <a:srgbClr val="CB6D39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50" name="Shape 50"/>
          <p:cNvSpPr/>
          <p:nvPr/>
        </p:nvSpPr>
        <p:spPr>
          <a:xfrm>
            <a:off x="-1" y="6334316"/>
            <a:ext cx="12204703" cy="65999"/>
          </a:xfrm>
          <a:prstGeom prst="rect">
            <a:avLst/>
          </a:prstGeom>
          <a:solidFill>
            <a:srgbClr val="EB9513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51" name="Shape 51"/>
          <p:cNvSpPr/>
          <p:nvPr/>
        </p:nvSpPr>
        <p:spPr>
          <a:xfrm>
            <a:off x="1193532" y="1737845"/>
            <a:ext cx="9966961" cy="1"/>
          </a:xfrm>
          <a:prstGeom prst="line">
            <a:avLst/>
          </a:prstGeom>
          <a:ln w="6350">
            <a:solidFill>
              <a:srgbClr val="929292"/>
            </a:solidFill>
          </a:ln>
        </p:spPr>
        <p:txBody>
          <a:bodyPr lIns="0" tIns="0" rIns="0" bIns="0"/>
          <a:lstStyle/>
          <a:p>
            <a:pPr>
              <a:buClrTx/>
              <a:buFont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Agenda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Wingdings"/>
              <a:buChar char=""/>
            </a:pPr>
            <a:r>
              <a:t>How did Week 1 go?</a:t>
            </a:r>
          </a:p>
          <a:p>
            <a:pPr>
              <a:buFont typeface="Wingdings"/>
              <a:buChar char=""/>
            </a:pPr>
            <a:r>
              <a:t>Facilitator Discussion Questions</a:t>
            </a:r>
          </a:p>
          <a:p>
            <a:pPr>
              <a:buFont typeface="Wingdings"/>
              <a:buChar char=""/>
            </a:pPr>
            <a:r>
              <a:t>Collecting More Questions</a:t>
            </a:r>
          </a:p>
        </p:txBody>
      </p:sp>
      <p:pic>
        <p:nvPicPr>
          <p:cNvPr id="54" name="image5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71836" y="3540436"/>
            <a:ext cx="3720165" cy="2790124"/>
          </a:xfrm>
          <a:prstGeom prst="rect">
            <a:avLst/>
          </a:prstGeom>
          <a:ln w="12700"/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1" y="6400800"/>
            <a:ext cx="12204701" cy="457200"/>
          </a:xfrm>
          <a:prstGeom prst="rect">
            <a:avLst/>
          </a:prstGeom>
          <a:solidFill>
            <a:srgbClr val="CB6D39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59" name="Shape 59"/>
          <p:cNvSpPr/>
          <p:nvPr/>
        </p:nvSpPr>
        <p:spPr>
          <a:xfrm>
            <a:off x="-1" y="6334316"/>
            <a:ext cx="12204703" cy="65999"/>
          </a:xfrm>
          <a:prstGeom prst="rect">
            <a:avLst/>
          </a:prstGeom>
          <a:solidFill>
            <a:srgbClr val="EB9513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60" name="Shape 60"/>
          <p:cNvSpPr/>
          <p:nvPr/>
        </p:nvSpPr>
        <p:spPr>
          <a:xfrm>
            <a:off x="1193532" y="1737845"/>
            <a:ext cx="9966961" cy="1"/>
          </a:xfrm>
          <a:prstGeom prst="line">
            <a:avLst/>
          </a:prstGeom>
          <a:ln w="6350">
            <a:solidFill>
              <a:srgbClr val="929292"/>
            </a:solidFill>
          </a:ln>
        </p:spPr>
        <p:txBody>
          <a:bodyPr lIns="0" tIns="0" rIns="0" bIns="0"/>
          <a:lstStyle/>
          <a:p>
            <a:pPr>
              <a:buClrTx/>
              <a:buFont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1" name="Shape 6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Facilitator Discussion: </a:t>
            </a:r>
            <a:br/>
            <a:r>
              <a:rPr i="1">
                <a:latin typeface="Calibri"/>
                <a:ea typeface="Calibri"/>
                <a:cs typeface="Calibri"/>
                <a:sym typeface="Calibri"/>
              </a:rPr>
              <a:t>Adjusting on the fly</a:t>
            </a:r>
          </a:p>
        </p:txBody>
      </p:sp>
      <p:sp>
        <p:nvSpPr>
          <p:cNvPr id="62" name="Shape 6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Sometimes, enrolment doesn’t work out exactly as you’d hope (i.e., exactly 8-10 people).</a:t>
            </a:r>
          </a:p>
          <a:p>
            <a:r>
              <a:t>How to adjust for high/low numbers?</a:t>
            </a:r>
          </a:p>
          <a:p>
            <a:r>
              <a:t>What is the impact of attrition on </a:t>
            </a:r>
            <a:r>
              <a:rPr i="1"/>
              <a:t>participants</a:t>
            </a:r>
            <a:r>
              <a:t>? On the FLO </a:t>
            </a:r>
            <a:r>
              <a:rPr i="1"/>
              <a:t>facilitators</a:t>
            </a:r>
            <a:r>
              <a:t>? 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1" y="6400800"/>
            <a:ext cx="12204701" cy="457200"/>
          </a:xfrm>
          <a:prstGeom prst="rect">
            <a:avLst/>
          </a:prstGeom>
          <a:solidFill>
            <a:srgbClr val="CB6D39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65" name="Shape 65"/>
          <p:cNvSpPr/>
          <p:nvPr/>
        </p:nvSpPr>
        <p:spPr>
          <a:xfrm>
            <a:off x="-1" y="6334316"/>
            <a:ext cx="12204703" cy="65999"/>
          </a:xfrm>
          <a:prstGeom prst="rect">
            <a:avLst/>
          </a:prstGeom>
          <a:solidFill>
            <a:srgbClr val="EB9513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66" name="Shape 66"/>
          <p:cNvSpPr/>
          <p:nvPr/>
        </p:nvSpPr>
        <p:spPr>
          <a:xfrm>
            <a:off x="1193532" y="1737845"/>
            <a:ext cx="9966961" cy="1"/>
          </a:xfrm>
          <a:prstGeom prst="line">
            <a:avLst/>
          </a:prstGeom>
          <a:ln w="6350">
            <a:solidFill>
              <a:srgbClr val="929292"/>
            </a:solidFill>
          </a:ln>
        </p:spPr>
        <p:txBody>
          <a:bodyPr lIns="0" tIns="0" rIns="0" bIns="0"/>
          <a:lstStyle/>
          <a:p>
            <a:pPr>
              <a:buClrTx/>
              <a:buFont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Facilitator Discussion: </a:t>
            </a:r>
            <a:br/>
            <a:r>
              <a:rPr i="1">
                <a:latin typeface="Calibri"/>
                <a:ea typeface="Calibri"/>
                <a:cs typeface="Calibri"/>
                <a:sym typeface="Calibri"/>
              </a:rPr>
              <a:t>How messy should learning be?</a:t>
            </a:r>
          </a:p>
        </p:txBody>
      </p:sp>
      <p:sp>
        <p:nvSpPr>
          <p:cNvPr id="68" name="Shape 6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“I’m so frustrated” </a:t>
            </a:r>
          </a:p>
          <a:p>
            <a:r>
              <a:t>“I’m going to withdraw. This is overwhelming”</a:t>
            </a:r>
          </a:p>
          <a:p>
            <a:r>
              <a:t>“It was SO MUCH WORK but we did it!!!”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1" y="6400800"/>
            <a:ext cx="12204701" cy="457200"/>
          </a:xfrm>
          <a:prstGeom prst="rect">
            <a:avLst/>
          </a:prstGeom>
          <a:solidFill>
            <a:srgbClr val="CB6D39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71" name="Shape 71"/>
          <p:cNvSpPr/>
          <p:nvPr/>
        </p:nvSpPr>
        <p:spPr>
          <a:xfrm>
            <a:off x="-1" y="6334316"/>
            <a:ext cx="12204703" cy="65999"/>
          </a:xfrm>
          <a:prstGeom prst="rect">
            <a:avLst/>
          </a:prstGeom>
          <a:solidFill>
            <a:srgbClr val="EB9513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72" name="Shape 72"/>
          <p:cNvSpPr/>
          <p:nvPr/>
        </p:nvSpPr>
        <p:spPr>
          <a:xfrm>
            <a:off x="1193532" y="1737845"/>
            <a:ext cx="9966961" cy="1"/>
          </a:xfrm>
          <a:prstGeom prst="line">
            <a:avLst/>
          </a:prstGeom>
          <a:ln w="6350">
            <a:solidFill>
              <a:srgbClr val="929292"/>
            </a:solidFill>
          </a:ln>
        </p:spPr>
        <p:txBody>
          <a:bodyPr lIns="0" tIns="0" rIns="0" bIns="0"/>
          <a:lstStyle/>
          <a:p>
            <a:pPr>
              <a:buClrTx/>
              <a:buFont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3" name="Shape 7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Facilitator Discussion: </a:t>
            </a:r>
            <a:br/>
            <a:r>
              <a:rPr i="1">
                <a:latin typeface="Calibri"/>
                <a:ea typeface="Calibri"/>
                <a:cs typeface="Calibri"/>
                <a:sym typeface="Calibri"/>
              </a:rPr>
              <a:t>Modelling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Are we doing a good job of that during Week 1? (responsiveness, crafting posts, writing inclusively, clear instructions…)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1" y="6400800"/>
            <a:ext cx="12204701" cy="457200"/>
          </a:xfrm>
          <a:prstGeom prst="rect">
            <a:avLst/>
          </a:prstGeom>
          <a:solidFill>
            <a:srgbClr val="CB6D39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77" name="Shape 77"/>
          <p:cNvSpPr/>
          <p:nvPr/>
        </p:nvSpPr>
        <p:spPr>
          <a:xfrm>
            <a:off x="-1" y="6334316"/>
            <a:ext cx="12204703" cy="65999"/>
          </a:xfrm>
          <a:prstGeom prst="rect">
            <a:avLst/>
          </a:prstGeom>
          <a:solidFill>
            <a:srgbClr val="EB9513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78" name="Shape 78"/>
          <p:cNvSpPr/>
          <p:nvPr/>
        </p:nvSpPr>
        <p:spPr>
          <a:xfrm>
            <a:off x="1193532" y="1737845"/>
            <a:ext cx="9966961" cy="1"/>
          </a:xfrm>
          <a:prstGeom prst="line">
            <a:avLst/>
          </a:prstGeom>
          <a:ln w="6350">
            <a:solidFill>
              <a:srgbClr val="929292"/>
            </a:solidFill>
          </a:ln>
        </p:spPr>
        <p:txBody>
          <a:bodyPr lIns="0" tIns="0" rIns="0" bIns="0"/>
          <a:lstStyle/>
          <a:p>
            <a:pPr>
              <a:buClrTx/>
              <a:buFont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79" name="Shape 79"/>
          <p:cNvSpPr>
            <a:spLocks noGrp="1"/>
          </p:cNvSpPr>
          <p:nvPr>
            <p:ph type="title"/>
          </p:nvPr>
        </p:nvSpPr>
        <p:spPr>
          <a:xfrm>
            <a:off x="1097279" y="286602"/>
            <a:ext cx="9994901" cy="2120901"/>
          </a:xfrm>
          <a:prstGeom prst="rect">
            <a:avLst/>
          </a:prstGeom>
        </p:spPr>
        <p:txBody>
          <a:bodyPr/>
          <a:lstStyle/>
          <a:p>
            <a:r>
              <a:t>Facilitator Discussion: </a:t>
            </a:r>
            <a:br/>
            <a:r>
              <a:rPr i="1">
                <a:latin typeface="Calibri"/>
                <a:ea typeface="Calibri"/>
                <a:cs typeface="Calibri"/>
                <a:sym typeface="Calibri"/>
              </a:rPr>
              <a:t>Balancing tech, design &amp; FACILITATION</a:t>
            </a:r>
          </a:p>
        </p:txBody>
      </p:sp>
      <p:sp>
        <p:nvSpPr>
          <p:cNvPr id="80" name="Shape 80"/>
          <p:cNvSpPr>
            <a:spLocks noGrp="1"/>
          </p:cNvSpPr>
          <p:nvPr>
            <p:ph type="body" idx="1"/>
          </p:nvPr>
        </p:nvSpPr>
        <p:spPr>
          <a:xfrm>
            <a:off x="1097279" y="2528994"/>
            <a:ext cx="10058401" cy="3340101"/>
          </a:xfrm>
          <a:prstGeom prst="rect">
            <a:avLst/>
          </a:prstGeom>
        </p:spPr>
        <p:txBody>
          <a:bodyPr/>
          <a:lstStyle/>
          <a:p>
            <a:r>
              <a:rPr lang="en-CA" dirty="0" smtClean="0"/>
              <a:t>How much should we allow facilitating teams to redesign their mini-session?</a:t>
            </a:r>
          </a:p>
          <a:p>
            <a:r>
              <a:rPr lang="en-CA" dirty="0"/>
              <a:t>How much of the FLO should be about using technologies outside of the LMS</a:t>
            </a:r>
            <a:r>
              <a:rPr lang="en-CA" dirty="0" smtClean="0"/>
              <a:t>?</a:t>
            </a:r>
            <a:endParaRPr lang="en-CA" dirty="0"/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1" y="6400800"/>
            <a:ext cx="12204701" cy="457200"/>
          </a:xfrm>
          <a:prstGeom prst="rect">
            <a:avLst/>
          </a:prstGeom>
          <a:solidFill>
            <a:srgbClr val="CB6D39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83" name="Shape 83"/>
          <p:cNvSpPr/>
          <p:nvPr/>
        </p:nvSpPr>
        <p:spPr>
          <a:xfrm>
            <a:off x="-1" y="6334316"/>
            <a:ext cx="12204703" cy="65999"/>
          </a:xfrm>
          <a:prstGeom prst="rect">
            <a:avLst/>
          </a:prstGeom>
          <a:solidFill>
            <a:srgbClr val="EB9513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84" name="Shape 84"/>
          <p:cNvSpPr/>
          <p:nvPr/>
        </p:nvSpPr>
        <p:spPr>
          <a:xfrm>
            <a:off x="1193532" y="1737845"/>
            <a:ext cx="9966961" cy="1"/>
          </a:xfrm>
          <a:prstGeom prst="line">
            <a:avLst/>
          </a:prstGeom>
          <a:ln w="6350">
            <a:solidFill>
              <a:srgbClr val="929292"/>
            </a:solidFill>
          </a:ln>
        </p:spPr>
        <p:txBody>
          <a:bodyPr lIns="0" tIns="0" rIns="0" bIns="0"/>
          <a:lstStyle/>
          <a:p>
            <a:pPr>
              <a:buClrTx/>
              <a:buFont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Facilitator Discussion: </a:t>
            </a:r>
            <a:br>
              <a:rPr dirty="0"/>
            </a:br>
            <a:r>
              <a:rPr lang="en-CA" i="1" dirty="0" smtClean="0">
                <a:latin typeface="Calibri"/>
                <a:ea typeface="Calibri"/>
                <a:cs typeface="Calibri"/>
                <a:sym typeface="Calibri"/>
              </a:rPr>
              <a:t>Workload Management Theme</a:t>
            </a:r>
            <a:endParaRPr i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CA" dirty="0" smtClean="0"/>
              <a:t>How can we manage our time effectively while facilitating FLO? </a:t>
            </a:r>
          </a:p>
          <a:p>
            <a:r>
              <a:rPr lang="en-CA" dirty="0" smtClean="0"/>
              <a:t>How can we model and mentor </a:t>
            </a:r>
            <a:r>
              <a:rPr lang="en-CA" smtClean="0"/>
              <a:t>our participants in effective </a:t>
            </a:r>
            <a:r>
              <a:rPr lang="en-CA" dirty="0" smtClean="0"/>
              <a:t>workload management?</a:t>
            </a:r>
            <a:endParaRPr dirty="0"/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1" y="6400800"/>
            <a:ext cx="12204701" cy="457200"/>
          </a:xfrm>
          <a:prstGeom prst="rect">
            <a:avLst/>
          </a:prstGeom>
          <a:solidFill>
            <a:srgbClr val="CB6D39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89" name="Shape 89"/>
          <p:cNvSpPr/>
          <p:nvPr/>
        </p:nvSpPr>
        <p:spPr>
          <a:xfrm>
            <a:off x="-1" y="6334316"/>
            <a:ext cx="12204703" cy="65999"/>
          </a:xfrm>
          <a:prstGeom prst="rect">
            <a:avLst/>
          </a:prstGeom>
          <a:solidFill>
            <a:srgbClr val="EB9513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90" name="Shape 90"/>
          <p:cNvSpPr/>
          <p:nvPr/>
        </p:nvSpPr>
        <p:spPr>
          <a:xfrm>
            <a:off x="1193532" y="1737845"/>
            <a:ext cx="9966961" cy="1"/>
          </a:xfrm>
          <a:prstGeom prst="line">
            <a:avLst/>
          </a:prstGeom>
          <a:ln w="6350">
            <a:solidFill>
              <a:srgbClr val="929292"/>
            </a:solidFill>
          </a:ln>
        </p:spPr>
        <p:txBody>
          <a:bodyPr lIns="0" tIns="0" rIns="0" bIns="0"/>
          <a:lstStyle/>
          <a:p>
            <a:pPr>
              <a:buClrTx/>
              <a:buFont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1" name="Shape 9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Facilitator Discussion: </a:t>
            </a:r>
            <a:br/>
            <a:r>
              <a:rPr i="1">
                <a:latin typeface="Calibri"/>
                <a:ea typeface="Calibri"/>
                <a:cs typeface="Calibri"/>
                <a:sym typeface="Calibri"/>
              </a:rPr>
              <a:t>Is there a better way to do X?</a:t>
            </a:r>
          </a:p>
        </p:txBody>
      </p:sp>
      <p:sp>
        <p:nvSpPr>
          <p:cNvPr id="92" name="Shape 9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  <a:p>
            <a:r>
              <a:t>Revising and refining… </a:t>
            </a:r>
          </a:p>
          <a:p>
            <a:endParaRPr/>
          </a:p>
          <a:p>
            <a:r>
              <a:t>What else…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1" y="6400800"/>
            <a:ext cx="12204701" cy="457200"/>
          </a:xfrm>
          <a:prstGeom prst="rect">
            <a:avLst/>
          </a:prstGeom>
          <a:solidFill>
            <a:srgbClr val="CB6D39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95" name="Shape 95"/>
          <p:cNvSpPr/>
          <p:nvPr/>
        </p:nvSpPr>
        <p:spPr>
          <a:xfrm>
            <a:off x="-1" y="6334316"/>
            <a:ext cx="12204703" cy="65999"/>
          </a:xfrm>
          <a:prstGeom prst="rect">
            <a:avLst/>
          </a:prstGeom>
          <a:solidFill>
            <a:srgbClr val="EB9513"/>
          </a:solidFill>
          <a:ln w="15875"/>
        </p:spPr>
        <p:txBody>
          <a:bodyPr lIns="38100" tIns="38100" rIns="38100" bIns="38100"/>
          <a:lstStyle/>
          <a:p>
            <a:endParaRPr/>
          </a:p>
        </p:txBody>
      </p:sp>
      <p:sp>
        <p:nvSpPr>
          <p:cNvPr id="96" name="Shape 96"/>
          <p:cNvSpPr/>
          <p:nvPr/>
        </p:nvSpPr>
        <p:spPr>
          <a:xfrm>
            <a:off x="1193532" y="1737845"/>
            <a:ext cx="9966961" cy="1"/>
          </a:xfrm>
          <a:prstGeom prst="line">
            <a:avLst/>
          </a:prstGeom>
          <a:ln w="6350">
            <a:solidFill>
              <a:srgbClr val="929292"/>
            </a:solidFill>
          </a:ln>
        </p:spPr>
        <p:txBody>
          <a:bodyPr lIns="0" tIns="0" rIns="0" bIns="0"/>
          <a:lstStyle/>
          <a:p>
            <a:pPr>
              <a:buClrTx/>
              <a:buFontTx/>
              <a:defRPr sz="1200">
                <a:uFillTx/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97" name="Shape 97"/>
          <p:cNvSpPr>
            <a:spLocks noGrp="1"/>
          </p:cNvSpPr>
          <p:nvPr>
            <p:ph type="title"/>
          </p:nvPr>
        </p:nvSpPr>
        <p:spPr>
          <a:xfrm>
            <a:off x="1097279" y="175504"/>
            <a:ext cx="10058401" cy="1450758"/>
          </a:xfrm>
          <a:prstGeom prst="rect">
            <a:avLst/>
          </a:prstGeom>
        </p:spPr>
        <p:txBody>
          <a:bodyPr/>
          <a:lstStyle/>
          <a:p>
            <a:r>
              <a:t>Collecting More Questions</a:t>
            </a:r>
          </a:p>
        </p:txBody>
      </p:sp>
      <p:sp>
        <p:nvSpPr>
          <p:cNvPr id="98" name="Shape 98"/>
          <p:cNvSpPr>
            <a:spLocks noGrp="1"/>
          </p:cNvSpPr>
          <p:nvPr>
            <p:ph type="body" idx="1"/>
          </p:nvPr>
        </p:nvSpPr>
        <p:spPr>
          <a:xfrm>
            <a:off x="1097279" y="1845732"/>
            <a:ext cx="10058401" cy="4428452"/>
          </a:xfrm>
          <a:prstGeom prst="rect">
            <a:avLst/>
          </a:prstGeom>
        </p:spPr>
        <p:txBody>
          <a:bodyPr/>
          <a:lstStyle/>
          <a:p>
            <a:r>
              <a:rPr b="1"/>
              <a:t>What specific questions do you need answers to?</a:t>
            </a:r>
          </a:p>
          <a:p>
            <a:endParaRPr b="1"/>
          </a:p>
          <a:p>
            <a:r>
              <a:rPr b="1"/>
              <a:t>What specific issues do you want to discuss? </a:t>
            </a: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Calibri Light"/>
        <a:ea typeface="Calibri Light"/>
        <a:cs typeface="Calibri Light"/>
      </a:majorFont>
      <a:minorFont>
        <a:latin typeface="Calibri Light"/>
        <a:ea typeface="Calibri Light"/>
        <a:cs typeface="Calibri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>
            <a:srgbClr val="000000"/>
          </a:buClr>
          <a:buSzTx/>
          <a:buFont typeface="Calibri"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>
            <a:srgbClr val="000000"/>
          </a:buClr>
          <a:buSzTx/>
          <a:buFont typeface="Calibri"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Calibri Light"/>
        <a:ea typeface="Calibri Light"/>
        <a:cs typeface="Calibri Light"/>
      </a:majorFont>
      <a:minorFont>
        <a:latin typeface="Calibri Light"/>
        <a:ea typeface="Calibri Light"/>
        <a:cs typeface="Calibri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>
            <a:srgbClr val="000000"/>
          </a:buClr>
          <a:buSzTx/>
          <a:buFont typeface="Calibri"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>
            <a:srgbClr val="000000"/>
          </a:buClr>
          <a:buSzTx/>
          <a:buFont typeface="Calibri"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235</Words>
  <Application>Microsoft Macintosh PowerPoint</Application>
  <PresentationFormat>Widescreen</PresentationFormat>
  <Paragraphs>35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Calibri Light</vt:lpstr>
      <vt:lpstr>Helvetica</vt:lpstr>
      <vt:lpstr>Wingdings</vt:lpstr>
      <vt:lpstr>Arial</vt:lpstr>
      <vt:lpstr>White</vt:lpstr>
      <vt:lpstr>FDO Week 1: Big Picture </vt:lpstr>
      <vt:lpstr>Agenda</vt:lpstr>
      <vt:lpstr>Facilitator Discussion:  Adjusting on the fly</vt:lpstr>
      <vt:lpstr>Facilitator Discussion:  How messy should learning be?</vt:lpstr>
      <vt:lpstr>Facilitator Discussion:  Modelling</vt:lpstr>
      <vt:lpstr>Facilitator Discussion:  Balancing tech, design &amp; FACILITATION</vt:lpstr>
      <vt:lpstr>Facilitator Discussion:  Workload Management Theme</vt:lpstr>
      <vt:lpstr>Facilitator Discussion:  Is there a better way to do X?</vt:lpstr>
      <vt:lpstr>Collecting More Questions</vt:lpstr>
    </vt:vector>
  </TitlesOfParts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FDO Week 1: Big Picture </dc:title>
  <cp:lastModifiedBy>Beth Cougler Blom</cp:lastModifiedBy>
  <cp:revision>2</cp:revision>
  <dcterms:modified xsi:type="dcterms:W3CDTF">2016-11-14T23:51:59Z</dcterms:modified>
</cp:coreProperties>
</file>