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4" r:id="rId1"/>
    <p:sldMasterId id="2147483675"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5143500" type="screen16x9"/>
  <p:notesSz cx="6858000" cy="9144000"/>
  <p:embeddedFontLst>
    <p:embeddedFont>
      <p:font typeface="Georgia" panose="02040502050405020303" pitchFamily="18" charset="0"/>
      <p:regular r:id="rId44"/>
      <p:bold r:id="rId45"/>
      <p:italic r:id="rId46"/>
      <p:boldItalic r:id="rId47"/>
    </p:embeddedFont>
    <p:embeddedFont>
      <p:font typeface="Helvetica Neue" panose="020B0604020202020204" charset="0"/>
      <p:regular r:id="rId48"/>
      <p:bold r:id="rId49"/>
      <p:italic r:id="rId50"/>
      <p:boldItalic r:id="rId51"/>
    </p:embeddedFont>
    <p:embeddedFont>
      <p:font typeface="Lato Hairline" panose="020F0502020204030203" pitchFamily="34" charset="0"/>
      <p:regular r:id="rId52"/>
      <p:bold r:id="rId53"/>
      <p:italic r:id="rId54"/>
      <p:boldItalic r:id="rId55"/>
    </p:embeddedFont>
    <p:embeddedFont>
      <p:font typeface="Lato Light" panose="020F0502020204030203" pitchFamily="34" charset="0"/>
      <p:regular r:id="rId56"/>
      <p:bold r:id="rId57"/>
      <p:italic r:id="rId58"/>
      <p:boldItalic r:id="rId59"/>
    </p:embeddedFont>
    <p:embeddedFont>
      <p:font typeface="Montserrat" panose="00000500000000000000" pitchFamily="2" charset="0"/>
      <p:regular r:id="rId60"/>
      <p:bold r:id="rId61"/>
      <p:italic r:id="rId62"/>
      <p:boldItalic r:id="rId63"/>
    </p:embeddedFont>
    <p:embeddedFont>
      <p:font typeface="Montserrat Medium" panose="00000600000000000000" pitchFamily="2" charset="0"/>
      <p:regular r:id="rId64"/>
      <p:bold r:id="rId65"/>
      <p:italic r:id="rId66"/>
      <p:boldItalic r:id="rId67"/>
    </p:embeddedFont>
    <p:embeddedFont>
      <p:font typeface="Open Sans" panose="020B0606030504020204" pitchFamily="34" charset="0"/>
      <p:regular r:id="rId68"/>
      <p:bold r:id="rId69"/>
      <p:italic r:id="rId70"/>
      <p:boldItalic r:id="rId71"/>
    </p:embeddedFont>
    <p:embeddedFont>
      <p:font typeface="PT Sans Narrow" panose="020B0506020203020204" pitchFamily="34" charset="0"/>
      <p:regular r:id="rId72"/>
      <p:bold r:id="rId73"/>
    </p:embeddedFont>
    <p:embeddedFont>
      <p:font typeface="Roboto" panose="02000000000000000000" pitchFamily="2"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D1FEF3-41F5-4000-91B3-AE7AF3292664}">
  <a:tblStyle styleId="{54D1FEF3-41F5-4000-91B3-AE7AF32926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26" y="4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font" Target="fonts/font25.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font" Target="fonts/font10.fntdata"/><Relationship Id="rId58" Type="http://schemas.openxmlformats.org/officeDocument/2006/relationships/font" Target="fonts/font15.fntdata"/><Relationship Id="rId74" Type="http://schemas.openxmlformats.org/officeDocument/2006/relationships/font" Target="fonts/font31.fntdata"/><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1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font" Target="fonts/font26.fntdata"/><Relationship Id="rId77" Type="http://schemas.openxmlformats.org/officeDocument/2006/relationships/font" Target="fonts/font34.fntdata"/><Relationship Id="rId8" Type="http://schemas.openxmlformats.org/officeDocument/2006/relationships/slide" Target="slides/slide6.xml"/><Relationship Id="rId51" Type="http://schemas.openxmlformats.org/officeDocument/2006/relationships/font" Target="fonts/font8.fntdata"/><Relationship Id="rId72" Type="http://schemas.openxmlformats.org/officeDocument/2006/relationships/font" Target="fonts/font29.fntdata"/><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font" Target="fonts/font27.fntdata"/><Relationship Id="rId75" Type="http://schemas.openxmlformats.org/officeDocument/2006/relationships/font" Target="fonts/font3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73" Type="http://schemas.openxmlformats.org/officeDocument/2006/relationships/font" Target="fonts/font30.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7.fntdata"/><Relationship Id="rId55" Type="http://schemas.openxmlformats.org/officeDocument/2006/relationships/font" Target="fonts/font12.fntdata"/><Relationship Id="rId76" Type="http://schemas.openxmlformats.org/officeDocument/2006/relationships/font" Target="fonts/font33.fntdata"/><Relationship Id="rId7" Type="http://schemas.openxmlformats.org/officeDocument/2006/relationships/slide" Target="slides/slide5.xml"/><Relationship Id="rId71" Type="http://schemas.openxmlformats.org/officeDocument/2006/relationships/font" Target="fonts/font28.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font" Target="fonts/font2.fntdata"/><Relationship Id="rId66"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google.com/document/d/1-qXR6k5AQUOQmdPPWtMJ_gtzU7Dd1eSYmOVleBTjKiE/edit#heading=h.12vbonj3xrmh"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f87997393_0_7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f87997393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GB" sz="1500">
                <a:solidFill>
                  <a:schemeClr val="dk1"/>
                </a:solidFill>
                <a:latin typeface="PT Sans Narrow"/>
                <a:ea typeface="PT Sans Narrow"/>
                <a:cs typeface="PT Sans Narrow"/>
                <a:sym typeface="PT Sans Narrow"/>
              </a:rPr>
              <a:t>Eliana [pre-start]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4915b7fd4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4915b7fd4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4915b7fd43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4915b7fd4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4915b7fd43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4915b7fd4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4915b7fd43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4915b7fd4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4915b7fd43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4915b7fd43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4915b7fd43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4915b7fd43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85a55c8970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85a55c897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u="sng">
                <a:solidFill>
                  <a:schemeClr val="hlink"/>
                </a:solidFill>
                <a:hlinkClick r:id="rId3"/>
              </a:rPr>
              <a:t>230928 TT assessment practices discussion doc - Google Docs</a:t>
            </a: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85a55c8970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85a55c897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4915b7fd43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4915b7fd4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915b7fd43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915b7fd4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70826ff3c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70826ff3c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500">
                <a:solidFill>
                  <a:schemeClr val="dk1"/>
                </a:solidFill>
                <a:latin typeface="PT Sans Narrow"/>
                <a:ea typeface="PT Sans Narrow"/>
                <a:cs typeface="PT Sans Narrow"/>
                <a:sym typeface="PT Sans Narrow"/>
              </a:rPr>
              <a:t>Eliana [30 sec]</a:t>
            </a:r>
            <a:endParaRPr sz="1500">
              <a:solidFill>
                <a:schemeClr val="dk1"/>
              </a:solidFill>
              <a:latin typeface="PT Sans Narrow"/>
              <a:ea typeface="PT Sans Narrow"/>
              <a:cs typeface="PT Sans Narrow"/>
              <a:sym typeface="PT Sans Narrow"/>
            </a:endParaRPr>
          </a:p>
          <a:p>
            <a:pPr marL="0" lvl="0" indent="0" algn="l" rtl="0">
              <a:lnSpc>
                <a:spcPct val="115000"/>
              </a:lnSpc>
              <a:spcBef>
                <a:spcPts val="1200"/>
              </a:spcBef>
              <a:spcAft>
                <a:spcPts val="1200"/>
              </a:spcAft>
              <a:buClr>
                <a:schemeClr val="dk1"/>
              </a:buClr>
              <a:buSzPts val="1100"/>
              <a:buFont typeface="Arial"/>
              <a:buNone/>
            </a:pPr>
            <a:r>
              <a:rPr lang="en-GB" sz="1200" b="1">
                <a:solidFill>
                  <a:srgbClr val="202124"/>
                </a:solidFill>
                <a:highlight>
                  <a:srgbClr val="FFFFFF"/>
                </a:highlight>
              </a:rPr>
              <a:t>Athabasca University respectfully acknowledges that we live and work on the Traditional Lands of the Indigenous Peoples (First Nations, Inuit, Métis) of Canada</a:t>
            </a:r>
            <a:r>
              <a:rPr lang="en-GB" sz="1200">
                <a:solidFill>
                  <a:srgbClr val="202124"/>
                </a:solidFill>
                <a:highlight>
                  <a:srgbClr val="FFFFFF"/>
                </a:highlight>
              </a:rPr>
              <a:t>. We honour the ancestry, heritage, and gifts of the Indigenous Peoples and give thanks to them.</a:t>
            </a:r>
            <a:endParaRPr sz="1500">
              <a:solidFill>
                <a:schemeClr val="dk1"/>
              </a:solidFill>
              <a:latin typeface="PT Sans Narrow"/>
              <a:ea typeface="PT Sans Narrow"/>
              <a:cs typeface="PT Sans Narrow"/>
              <a:sym typeface="PT Sans Narrow"/>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4915b7fd43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4915b7fd4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4915b7fd43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4915b7fd43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4915b7fd43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4915b7fd43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4915b7fd43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4915b7fd43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4915b7fd43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4915b7fd43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85a55c8970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85a55c897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4915b7fd43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4915b7fd43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4915b7fd43_0_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4915b7fd43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4915b7fd43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24915b7fd43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4915b7fd43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24915b7fd43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f3c5b7ad7e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f3c5b7ad7e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GB" sz="1500">
                <a:solidFill>
                  <a:schemeClr val="dk1"/>
                </a:solidFill>
                <a:latin typeface="PT Sans Narrow"/>
                <a:ea typeface="PT Sans Narrow"/>
                <a:cs typeface="PT Sans Narrow"/>
                <a:sym typeface="PT Sans Narrow"/>
              </a:rPr>
              <a:t>Eliana [30 sec]</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4915b7fd43_0_3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4915b7fd43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4915b7fd43_0_3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4915b7fd43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4915b7fd43_0_5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4915b7fd43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4915b7fd43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4915b7fd43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4915b7fd43_0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4915b7fd43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71ceab5c3b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171ceab5c3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200">
                <a:solidFill>
                  <a:schemeClr val="dk1"/>
                </a:solidFill>
              </a:rPr>
              <a:t>Annie [3 min]</a:t>
            </a: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200">
                <a:solidFill>
                  <a:schemeClr val="dk1"/>
                </a:solidFill>
              </a:rPr>
              <a:t>Course Overview</a:t>
            </a:r>
            <a:endParaRPr sz="1200">
              <a:solidFill>
                <a:schemeClr val="dk1"/>
              </a:solidFill>
            </a:endParaRPr>
          </a:p>
          <a:p>
            <a:pPr marL="457200" lvl="0" indent="-304800" algn="l" rtl="0">
              <a:lnSpc>
                <a:spcPct val="115000"/>
              </a:lnSpc>
              <a:spcBef>
                <a:spcPts val="1200"/>
              </a:spcBef>
              <a:spcAft>
                <a:spcPts val="0"/>
              </a:spcAft>
              <a:buClr>
                <a:schemeClr val="dk1"/>
              </a:buClr>
              <a:buSzPts val="1200"/>
              <a:buChar char="-"/>
            </a:pPr>
            <a:r>
              <a:rPr lang="en-GB" sz="1200">
                <a:solidFill>
                  <a:schemeClr val="dk1"/>
                </a:solidFill>
              </a:rPr>
              <a:t>Philosophy of the course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Deliverables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Expectations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b="1">
                <a:solidFill>
                  <a:schemeClr val="dk1"/>
                </a:solidFill>
              </a:rPr>
              <a:t>Course Structure</a:t>
            </a:r>
            <a:endParaRPr sz="1200" b="1">
              <a:solidFill>
                <a:schemeClr val="dk1"/>
              </a:solidFill>
            </a:endParaRPr>
          </a:p>
          <a:p>
            <a:pPr marL="914400" lvl="1" indent="-304800" algn="l" rtl="0">
              <a:lnSpc>
                <a:spcPct val="115000"/>
              </a:lnSpc>
              <a:spcBef>
                <a:spcPts val="0"/>
              </a:spcBef>
              <a:spcAft>
                <a:spcPts val="0"/>
              </a:spcAft>
              <a:buClr>
                <a:schemeClr val="dk1"/>
              </a:buClr>
              <a:buSzPts val="1200"/>
              <a:buChar char="-"/>
            </a:pPr>
            <a:r>
              <a:rPr lang="en-GB" sz="1200" b="1">
                <a:solidFill>
                  <a:schemeClr val="dk1"/>
                </a:solidFill>
              </a:rPr>
              <a:t>3 Modules</a:t>
            </a:r>
            <a:endParaRPr sz="1200" b="1">
              <a:solidFill>
                <a:schemeClr val="dk1"/>
              </a:solidFill>
            </a:endParaRPr>
          </a:p>
          <a:p>
            <a:pPr marL="914400" lvl="1" indent="-304800" algn="l" rtl="0">
              <a:lnSpc>
                <a:spcPct val="115000"/>
              </a:lnSpc>
              <a:spcBef>
                <a:spcPts val="0"/>
              </a:spcBef>
              <a:spcAft>
                <a:spcPts val="0"/>
              </a:spcAft>
              <a:buClr>
                <a:schemeClr val="dk1"/>
              </a:buClr>
              <a:buSzPts val="1200"/>
              <a:buChar char="-"/>
            </a:pPr>
            <a:r>
              <a:rPr lang="en-GB" sz="1200" b="1">
                <a:solidFill>
                  <a:schemeClr val="dk1"/>
                </a:solidFill>
              </a:rPr>
              <a:t>Key dates</a:t>
            </a:r>
            <a:endParaRPr sz="1200" b="1">
              <a:solidFill>
                <a:schemeClr val="dk1"/>
              </a:solidFill>
            </a:endParaRPr>
          </a:p>
          <a:p>
            <a:pPr marL="914400" lvl="1" indent="-304800" algn="l" rtl="0">
              <a:lnSpc>
                <a:spcPct val="115000"/>
              </a:lnSpc>
              <a:spcBef>
                <a:spcPts val="0"/>
              </a:spcBef>
              <a:spcAft>
                <a:spcPts val="0"/>
              </a:spcAft>
              <a:buClr>
                <a:schemeClr val="dk1"/>
              </a:buClr>
              <a:buSzPts val="1200"/>
              <a:buChar char="-"/>
            </a:pPr>
            <a:r>
              <a:rPr lang="en-GB" sz="1200">
                <a:solidFill>
                  <a:schemeClr val="dk1"/>
                </a:solidFill>
              </a:rPr>
              <a:t>Optional</a:t>
            </a:r>
            <a:endParaRPr sz="1200">
              <a:solidFill>
                <a:schemeClr val="dk1"/>
              </a:solidFill>
            </a:endParaRPr>
          </a:p>
          <a:p>
            <a:pPr marL="1371600" lvl="2" indent="-304800" algn="l" rtl="0">
              <a:lnSpc>
                <a:spcPct val="115000"/>
              </a:lnSpc>
              <a:spcBef>
                <a:spcPts val="0"/>
              </a:spcBef>
              <a:spcAft>
                <a:spcPts val="0"/>
              </a:spcAft>
              <a:buClr>
                <a:schemeClr val="dk1"/>
              </a:buClr>
              <a:buSzPts val="1200"/>
              <a:buChar char="-"/>
            </a:pPr>
            <a:r>
              <a:rPr lang="en-GB" sz="1200">
                <a:solidFill>
                  <a:schemeClr val="dk1"/>
                </a:solidFill>
              </a:rPr>
              <a:t>Buddy pair</a:t>
            </a:r>
            <a:endParaRPr sz="1200">
              <a:solidFill>
                <a:schemeClr val="dk1"/>
              </a:solidFill>
            </a:endParaRPr>
          </a:p>
          <a:p>
            <a:pPr marL="1371600" lvl="2" indent="-304800" algn="l" rtl="0">
              <a:lnSpc>
                <a:spcPct val="115000"/>
              </a:lnSpc>
              <a:spcBef>
                <a:spcPts val="0"/>
              </a:spcBef>
              <a:spcAft>
                <a:spcPts val="0"/>
              </a:spcAft>
              <a:buClr>
                <a:schemeClr val="dk1"/>
              </a:buClr>
              <a:buSzPts val="1200"/>
              <a:buChar char="-"/>
            </a:pPr>
            <a:r>
              <a:rPr lang="en-GB" sz="1200">
                <a:solidFill>
                  <a:schemeClr val="dk1"/>
                </a:solidFill>
              </a:rPr>
              <a:t>Badge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Moodle Website</a:t>
            </a: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t>------------</a:t>
            </a:r>
            <a:endParaRPr/>
          </a:p>
          <a:p>
            <a:pPr marL="0" lvl="0" indent="0" algn="l" rtl="0">
              <a:lnSpc>
                <a:spcPct val="115000"/>
              </a:lnSpc>
              <a:spcBef>
                <a:spcPts val="1200"/>
              </a:spcBef>
              <a:spcAft>
                <a:spcPts val="0"/>
              </a:spcAft>
              <a:buClr>
                <a:schemeClr val="dk1"/>
              </a:buClr>
              <a:buSzPts val="1100"/>
              <a:buFont typeface="Arial"/>
              <a:buNone/>
            </a:pPr>
            <a:r>
              <a:rPr lang="en-GB"/>
              <a:t>COURSE STRUCTURE</a:t>
            </a:r>
            <a:endParaRPr sz="1500">
              <a:solidFill>
                <a:schemeClr val="dk1"/>
              </a:solidFill>
              <a:latin typeface="PT Sans Narrow"/>
              <a:ea typeface="PT Sans Narrow"/>
              <a:cs typeface="PT Sans Narrow"/>
              <a:sym typeface="PT Sans Narrow"/>
            </a:endParaRPr>
          </a:p>
          <a:p>
            <a:pPr marL="0" lvl="0" indent="0" algn="l" rtl="0">
              <a:lnSpc>
                <a:spcPct val="115000"/>
              </a:lnSpc>
              <a:spcBef>
                <a:spcPts val="1200"/>
              </a:spcBef>
              <a:spcAft>
                <a:spcPts val="0"/>
              </a:spcAft>
              <a:buNone/>
            </a:pPr>
            <a:r>
              <a:rPr lang="en-GB"/>
              <a:t>The course is divided in 3 modules: Explore, Design, and Share. </a:t>
            </a:r>
            <a:endParaRPr/>
          </a:p>
          <a:p>
            <a:pPr marL="457200" lvl="0" indent="-317500" algn="l" rtl="0">
              <a:lnSpc>
                <a:spcPct val="115000"/>
              </a:lnSpc>
              <a:spcBef>
                <a:spcPts val="1200"/>
              </a:spcBef>
              <a:spcAft>
                <a:spcPts val="0"/>
              </a:spcAft>
              <a:buSzPts val="1400"/>
              <a:buChar char="-"/>
            </a:pPr>
            <a:r>
              <a:rPr lang="en-GB" b="1"/>
              <a:t>Explore, </a:t>
            </a:r>
            <a:r>
              <a:rPr lang="en-GB"/>
              <a:t>which we suggest should take place on </a:t>
            </a:r>
            <a:r>
              <a:rPr lang="en-GB" b="1"/>
              <a:t>Mon and Tues</a:t>
            </a:r>
            <a:r>
              <a:rPr lang="en-GB"/>
              <a:t>, is about looking at AA that other educations have developed. We will start by forming a learning community, </a:t>
            </a:r>
            <a:r>
              <a:rPr lang="en-GB" b="1"/>
              <a:t>introducing ourselves</a:t>
            </a:r>
            <a:r>
              <a:rPr lang="en-GB"/>
              <a:t>. Then there will be a </a:t>
            </a:r>
            <a:r>
              <a:rPr lang="en-GB" b="1"/>
              <a:t>bit of reading</a:t>
            </a:r>
            <a:r>
              <a:rPr lang="en-GB"/>
              <a:t> to make sure we are all on the same page and use the same language to discuss AA. Finally, and this is the most important part, you will </a:t>
            </a:r>
            <a:r>
              <a:rPr lang="en-GB" b="1"/>
              <a:t>dive into the collection</a:t>
            </a:r>
            <a:r>
              <a:rPr lang="en-GB"/>
              <a:t> and seeing if there is anything in there that inspires you. We will point you to some resources to explore. Once you find one that you think could work in your class, share it in the chat. Also take a look at what others have found. This is a way to crowdsource the research. Maybe someone else will have found something you haven't encountered that you will want to pursue. We ask that you post by Tuesday night, if possible, so that the cohort can move together through the week.</a:t>
            </a:r>
            <a:endParaRPr/>
          </a:p>
          <a:p>
            <a:pPr marL="457200" lvl="0" indent="-317500" algn="l" rtl="0">
              <a:lnSpc>
                <a:spcPct val="115000"/>
              </a:lnSpc>
              <a:spcBef>
                <a:spcPts val="0"/>
              </a:spcBef>
              <a:spcAft>
                <a:spcPts val="0"/>
              </a:spcAft>
              <a:buSzPts val="1400"/>
              <a:buChar char="-"/>
            </a:pPr>
            <a:r>
              <a:rPr lang="en-GB" b="1"/>
              <a:t>Design</a:t>
            </a:r>
            <a:r>
              <a:rPr lang="en-GB"/>
              <a:t> is where your </a:t>
            </a:r>
            <a:r>
              <a:rPr lang="en-GB" b="1"/>
              <a:t>adopt and adapt an AA </a:t>
            </a:r>
            <a:r>
              <a:rPr lang="en-GB"/>
              <a:t>that you found, for your course. We envision that this could take place over Wed and Thursday. Here you will have a bit of reading to guide your work. And then we just let you do it. Eliana and myself will be available throughout to answer any questions. But this is your work.</a:t>
            </a:r>
            <a:endParaRPr/>
          </a:p>
          <a:p>
            <a:pPr marL="457200" lvl="0" indent="-317500" algn="l" rtl="0">
              <a:lnSpc>
                <a:spcPct val="115000"/>
              </a:lnSpc>
              <a:spcBef>
                <a:spcPts val="0"/>
              </a:spcBef>
              <a:spcAft>
                <a:spcPts val="0"/>
              </a:spcAft>
              <a:buSzPts val="1400"/>
              <a:buChar char="-"/>
            </a:pPr>
            <a:r>
              <a:rPr lang="en-GB" b="1"/>
              <a:t>Share</a:t>
            </a:r>
            <a:r>
              <a:rPr lang="en-GB"/>
              <a:t>, takes place on Friday. This is where you come up for air and share what you have developed with your colleagues. We will go on a bit of a gallery walk, both in a </a:t>
            </a:r>
            <a:r>
              <a:rPr lang="en-GB" b="1"/>
              <a:t>discussion forum</a:t>
            </a:r>
            <a:r>
              <a:rPr lang="en-GB"/>
              <a:t>, and also in a</a:t>
            </a:r>
            <a:r>
              <a:rPr lang="en-GB" b="1"/>
              <a:t> live session.</a:t>
            </a:r>
            <a:r>
              <a:rPr lang="en-GB"/>
              <a:t> This is also where you can </a:t>
            </a:r>
            <a:r>
              <a:rPr lang="en-GB" b="1"/>
              <a:t>solicit the assistance of your colleagues</a:t>
            </a:r>
            <a:r>
              <a:rPr lang="en-GB"/>
              <a:t> in figuring out how to implement or finalize your AA.</a:t>
            </a:r>
            <a:endParaRPr/>
          </a:p>
          <a:p>
            <a:pPr marL="0" lvl="0" indent="0" algn="l" rtl="0">
              <a:lnSpc>
                <a:spcPct val="115000"/>
              </a:lnSpc>
              <a:spcBef>
                <a:spcPts val="1200"/>
              </a:spcBef>
              <a:spcAft>
                <a:spcPts val="0"/>
              </a:spcAft>
              <a:buNone/>
            </a:pPr>
            <a:r>
              <a:rPr lang="en-GB"/>
              <a:t>And that’s it. If all goes well, you will either have a new AA to use for your courses, or a solid plan for one.</a:t>
            </a: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4908d80390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24908d8039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sz="1200">
                <a:solidFill>
                  <a:schemeClr val="dk1"/>
                </a:solidFill>
              </a:rPr>
              <a:t>Annie [3 min]</a:t>
            </a: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sz="1200">
                <a:solidFill>
                  <a:schemeClr val="dk1"/>
                </a:solidFill>
              </a:rPr>
              <a:t>Course Overview</a:t>
            </a:r>
            <a:endParaRPr sz="1200">
              <a:solidFill>
                <a:schemeClr val="dk1"/>
              </a:solidFill>
            </a:endParaRPr>
          </a:p>
          <a:p>
            <a:pPr marL="457200" lvl="0" indent="-304800" algn="l" rtl="0">
              <a:lnSpc>
                <a:spcPct val="115000"/>
              </a:lnSpc>
              <a:spcBef>
                <a:spcPts val="1200"/>
              </a:spcBef>
              <a:spcAft>
                <a:spcPts val="0"/>
              </a:spcAft>
              <a:buClr>
                <a:schemeClr val="dk1"/>
              </a:buClr>
              <a:buSzPts val="1200"/>
              <a:buChar char="-"/>
            </a:pPr>
            <a:r>
              <a:rPr lang="en-GB" sz="1200">
                <a:solidFill>
                  <a:schemeClr val="dk1"/>
                </a:solidFill>
              </a:rPr>
              <a:t>Philosophy of the course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Deliverables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Expectations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b="1">
                <a:solidFill>
                  <a:schemeClr val="dk1"/>
                </a:solidFill>
              </a:rPr>
              <a:t>Course Structure</a:t>
            </a:r>
            <a:endParaRPr sz="1200" b="1">
              <a:solidFill>
                <a:schemeClr val="dk1"/>
              </a:solidFill>
            </a:endParaRPr>
          </a:p>
          <a:p>
            <a:pPr marL="914400" lvl="1" indent="-304800" algn="l" rtl="0">
              <a:lnSpc>
                <a:spcPct val="115000"/>
              </a:lnSpc>
              <a:spcBef>
                <a:spcPts val="0"/>
              </a:spcBef>
              <a:spcAft>
                <a:spcPts val="0"/>
              </a:spcAft>
              <a:buClr>
                <a:schemeClr val="dk1"/>
              </a:buClr>
              <a:buSzPts val="1200"/>
              <a:buChar char="-"/>
            </a:pPr>
            <a:r>
              <a:rPr lang="en-GB" sz="1200" b="1">
                <a:solidFill>
                  <a:schemeClr val="dk1"/>
                </a:solidFill>
              </a:rPr>
              <a:t>3 Modules</a:t>
            </a:r>
            <a:endParaRPr sz="1200" b="1">
              <a:solidFill>
                <a:schemeClr val="dk1"/>
              </a:solidFill>
            </a:endParaRPr>
          </a:p>
          <a:p>
            <a:pPr marL="914400" lvl="1" indent="-304800" algn="l" rtl="0">
              <a:lnSpc>
                <a:spcPct val="115000"/>
              </a:lnSpc>
              <a:spcBef>
                <a:spcPts val="0"/>
              </a:spcBef>
              <a:spcAft>
                <a:spcPts val="0"/>
              </a:spcAft>
              <a:buClr>
                <a:schemeClr val="dk1"/>
              </a:buClr>
              <a:buSzPts val="1200"/>
              <a:buChar char="-"/>
            </a:pPr>
            <a:r>
              <a:rPr lang="en-GB" sz="1200" b="1">
                <a:solidFill>
                  <a:schemeClr val="dk1"/>
                </a:solidFill>
              </a:rPr>
              <a:t>Key dates</a:t>
            </a:r>
            <a:endParaRPr sz="1200" b="1">
              <a:solidFill>
                <a:schemeClr val="dk1"/>
              </a:solidFill>
            </a:endParaRPr>
          </a:p>
          <a:p>
            <a:pPr marL="914400" lvl="1" indent="-304800" algn="l" rtl="0">
              <a:lnSpc>
                <a:spcPct val="115000"/>
              </a:lnSpc>
              <a:spcBef>
                <a:spcPts val="0"/>
              </a:spcBef>
              <a:spcAft>
                <a:spcPts val="0"/>
              </a:spcAft>
              <a:buClr>
                <a:schemeClr val="dk1"/>
              </a:buClr>
              <a:buSzPts val="1200"/>
              <a:buChar char="-"/>
            </a:pPr>
            <a:r>
              <a:rPr lang="en-GB" sz="1200">
                <a:solidFill>
                  <a:schemeClr val="dk1"/>
                </a:solidFill>
              </a:rPr>
              <a:t>Optional</a:t>
            </a:r>
            <a:endParaRPr sz="1200">
              <a:solidFill>
                <a:schemeClr val="dk1"/>
              </a:solidFill>
            </a:endParaRPr>
          </a:p>
          <a:p>
            <a:pPr marL="1371600" lvl="2" indent="-304800" algn="l" rtl="0">
              <a:lnSpc>
                <a:spcPct val="115000"/>
              </a:lnSpc>
              <a:spcBef>
                <a:spcPts val="0"/>
              </a:spcBef>
              <a:spcAft>
                <a:spcPts val="0"/>
              </a:spcAft>
              <a:buClr>
                <a:schemeClr val="dk1"/>
              </a:buClr>
              <a:buSzPts val="1200"/>
              <a:buChar char="-"/>
            </a:pPr>
            <a:r>
              <a:rPr lang="en-GB" sz="1200">
                <a:solidFill>
                  <a:schemeClr val="dk1"/>
                </a:solidFill>
              </a:rPr>
              <a:t>Buddy pair</a:t>
            </a:r>
            <a:endParaRPr sz="1200">
              <a:solidFill>
                <a:schemeClr val="dk1"/>
              </a:solidFill>
            </a:endParaRPr>
          </a:p>
          <a:p>
            <a:pPr marL="1371600" lvl="2" indent="-304800" algn="l" rtl="0">
              <a:lnSpc>
                <a:spcPct val="115000"/>
              </a:lnSpc>
              <a:spcBef>
                <a:spcPts val="0"/>
              </a:spcBef>
              <a:spcAft>
                <a:spcPts val="0"/>
              </a:spcAft>
              <a:buClr>
                <a:schemeClr val="dk1"/>
              </a:buClr>
              <a:buSzPts val="1200"/>
              <a:buChar char="-"/>
            </a:pPr>
            <a:r>
              <a:rPr lang="en-GB" sz="1200">
                <a:solidFill>
                  <a:schemeClr val="dk1"/>
                </a:solidFill>
              </a:rPr>
              <a:t>Badge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GB" sz="1200">
                <a:solidFill>
                  <a:schemeClr val="dk1"/>
                </a:solidFill>
              </a:rPr>
              <a:t>Moodle Website</a:t>
            </a: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t>------------</a:t>
            </a:r>
            <a:endParaRPr/>
          </a:p>
          <a:p>
            <a:pPr marL="0" lvl="0" indent="0" algn="l" rtl="0">
              <a:lnSpc>
                <a:spcPct val="115000"/>
              </a:lnSpc>
              <a:spcBef>
                <a:spcPts val="1200"/>
              </a:spcBef>
              <a:spcAft>
                <a:spcPts val="0"/>
              </a:spcAft>
              <a:buClr>
                <a:schemeClr val="dk1"/>
              </a:buClr>
              <a:buSzPts val="1100"/>
              <a:buFont typeface="Arial"/>
              <a:buNone/>
            </a:pPr>
            <a:r>
              <a:rPr lang="en-GB"/>
              <a:t>COURSE STRUCTURE</a:t>
            </a:r>
            <a:endParaRPr sz="1500">
              <a:solidFill>
                <a:schemeClr val="dk1"/>
              </a:solidFill>
              <a:latin typeface="PT Sans Narrow"/>
              <a:ea typeface="PT Sans Narrow"/>
              <a:cs typeface="PT Sans Narrow"/>
              <a:sym typeface="PT Sans Narrow"/>
            </a:endParaRPr>
          </a:p>
          <a:p>
            <a:pPr marL="0" lvl="0" indent="0" algn="l" rtl="0">
              <a:lnSpc>
                <a:spcPct val="115000"/>
              </a:lnSpc>
              <a:spcBef>
                <a:spcPts val="1200"/>
              </a:spcBef>
              <a:spcAft>
                <a:spcPts val="0"/>
              </a:spcAft>
              <a:buNone/>
            </a:pPr>
            <a:r>
              <a:rPr lang="en-GB"/>
              <a:t>The course is divided in 3 modules: Explore, Design, and Share. </a:t>
            </a:r>
            <a:endParaRPr/>
          </a:p>
          <a:p>
            <a:pPr marL="457200" lvl="0" indent="-317500" algn="l" rtl="0">
              <a:lnSpc>
                <a:spcPct val="115000"/>
              </a:lnSpc>
              <a:spcBef>
                <a:spcPts val="1200"/>
              </a:spcBef>
              <a:spcAft>
                <a:spcPts val="0"/>
              </a:spcAft>
              <a:buSzPts val="1400"/>
              <a:buChar char="-"/>
            </a:pPr>
            <a:r>
              <a:rPr lang="en-GB" b="1"/>
              <a:t>Explore, </a:t>
            </a:r>
            <a:r>
              <a:rPr lang="en-GB"/>
              <a:t>which we suggest should take place on </a:t>
            </a:r>
            <a:r>
              <a:rPr lang="en-GB" b="1"/>
              <a:t>Mon and Tues</a:t>
            </a:r>
            <a:r>
              <a:rPr lang="en-GB"/>
              <a:t>, is about looking at AA that other educations have developed. We will start by forming a learning community, </a:t>
            </a:r>
            <a:r>
              <a:rPr lang="en-GB" b="1"/>
              <a:t>introducing ourselves</a:t>
            </a:r>
            <a:r>
              <a:rPr lang="en-GB"/>
              <a:t>. Then there will be a </a:t>
            </a:r>
            <a:r>
              <a:rPr lang="en-GB" b="1"/>
              <a:t>bit of reading</a:t>
            </a:r>
            <a:r>
              <a:rPr lang="en-GB"/>
              <a:t> to make sure we are all on the same page and use the same language to discuss AA. Finally, and this is the most important part, you will </a:t>
            </a:r>
            <a:r>
              <a:rPr lang="en-GB" b="1"/>
              <a:t>dive into the collection</a:t>
            </a:r>
            <a:r>
              <a:rPr lang="en-GB"/>
              <a:t> and seeing if there is anything in there that inspires you. We will point you to some resources to explore. Once you find one that you think could work in your class, share it in the chat. Also take a look at what others have found. This is a way to crowdsource the research. Maybe someone else will have found something you haven't encountered that you will want to pursue. We ask that you post by Tuesday night, if possible, so that the cohort can move together through the week.</a:t>
            </a:r>
            <a:endParaRPr/>
          </a:p>
          <a:p>
            <a:pPr marL="457200" lvl="0" indent="-317500" algn="l" rtl="0">
              <a:lnSpc>
                <a:spcPct val="115000"/>
              </a:lnSpc>
              <a:spcBef>
                <a:spcPts val="0"/>
              </a:spcBef>
              <a:spcAft>
                <a:spcPts val="0"/>
              </a:spcAft>
              <a:buSzPts val="1400"/>
              <a:buChar char="-"/>
            </a:pPr>
            <a:r>
              <a:rPr lang="en-GB" b="1"/>
              <a:t>Design</a:t>
            </a:r>
            <a:r>
              <a:rPr lang="en-GB"/>
              <a:t> is where your </a:t>
            </a:r>
            <a:r>
              <a:rPr lang="en-GB" b="1"/>
              <a:t>adopt and adapt an AA </a:t>
            </a:r>
            <a:r>
              <a:rPr lang="en-GB"/>
              <a:t>that you found, for your course. We envision that this could take place over Wed and Thursday. Here you will have a bit of reading to guide your work. And then we just let you do it. Eliana and myself will be available throughout to answer any questions. But this is your work.</a:t>
            </a:r>
            <a:endParaRPr/>
          </a:p>
          <a:p>
            <a:pPr marL="457200" lvl="0" indent="-317500" algn="l" rtl="0">
              <a:lnSpc>
                <a:spcPct val="115000"/>
              </a:lnSpc>
              <a:spcBef>
                <a:spcPts val="0"/>
              </a:spcBef>
              <a:spcAft>
                <a:spcPts val="0"/>
              </a:spcAft>
              <a:buSzPts val="1400"/>
              <a:buChar char="-"/>
            </a:pPr>
            <a:r>
              <a:rPr lang="en-GB" b="1"/>
              <a:t>Share</a:t>
            </a:r>
            <a:r>
              <a:rPr lang="en-GB"/>
              <a:t>, takes place on Friday. This is where you come up for air and share what you have developed with your colleagues. We will go on a bit of a gallery walk, both in a </a:t>
            </a:r>
            <a:r>
              <a:rPr lang="en-GB" b="1"/>
              <a:t>discussion forum</a:t>
            </a:r>
            <a:r>
              <a:rPr lang="en-GB"/>
              <a:t>, and also in a</a:t>
            </a:r>
            <a:r>
              <a:rPr lang="en-GB" b="1"/>
              <a:t> live session.</a:t>
            </a:r>
            <a:r>
              <a:rPr lang="en-GB"/>
              <a:t> This is also where you can </a:t>
            </a:r>
            <a:r>
              <a:rPr lang="en-GB" b="1"/>
              <a:t>solicit the assistance of your colleagues</a:t>
            </a:r>
            <a:r>
              <a:rPr lang="en-GB"/>
              <a:t> in figuring out how to implement or finalize your AA.</a:t>
            </a:r>
            <a:endParaRPr/>
          </a:p>
          <a:p>
            <a:pPr marL="0" lvl="0" indent="0" algn="l" rtl="0">
              <a:lnSpc>
                <a:spcPct val="115000"/>
              </a:lnSpc>
              <a:spcBef>
                <a:spcPts val="1200"/>
              </a:spcBef>
              <a:spcAft>
                <a:spcPts val="0"/>
              </a:spcAft>
              <a:buNone/>
            </a:pPr>
            <a:r>
              <a:rPr lang="en-GB"/>
              <a:t>And that’s it. If all goes well, you will either have a new AA to use for your courses, or a solid plan for one.</a:t>
            </a:r>
            <a:endParaRPr/>
          </a:p>
          <a:p>
            <a:pPr marL="0" lvl="0" indent="0" algn="l" rtl="0">
              <a:lnSpc>
                <a:spcPct val="115000"/>
              </a:lnSpc>
              <a:spcBef>
                <a:spcPts val="1200"/>
              </a:spcBef>
              <a:spcAft>
                <a:spcPts val="0"/>
              </a:spcAft>
              <a:buNone/>
            </a:pPr>
            <a:endParaRPr/>
          </a:p>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4908d8039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24908d803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4908d80390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24908d8039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4915b7fd43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24915b7fd43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70826ff3c6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70826ff3c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GB" sz="1500">
                <a:solidFill>
                  <a:schemeClr val="dk1"/>
                </a:solidFill>
                <a:latin typeface="PT Sans Narrow"/>
                <a:ea typeface="PT Sans Narrow"/>
                <a:cs typeface="PT Sans Narrow"/>
                <a:sym typeface="PT Sans Narrow"/>
              </a:rPr>
              <a:t>Eliana [10 min]</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f3c5b7ad7e_0_107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f3c5b7ad7e_0_10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4915b7fd43_0_4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4915b7fd43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4915b7fd43_0_4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4915b7fd43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85a55c897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85a55c897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85a55c8970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85a55c897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4915b7fd4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4915b7fd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944" b="1">
              <a:solidFill>
                <a:srgbClr val="695D46"/>
              </a:solidFill>
              <a:latin typeface="PT Sans Narrow"/>
              <a:ea typeface="PT Sans Narrow"/>
              <a:cs typeface="PT Sans Narrow"/>
              <a:sym typeface="PT Sans Narrow"/>
            </a:endParaRPr>
          </a:p>
          <a:p>
            <a:pPr marL="0" lvl="0" indent="0" algn="l" rtl="0">
              <a:lnSpc>
                <a:spcPct val="115000"/>
              </a:lnSpc>
              <a:spcBef>
                <a:spcPts val="1600"/>
              </a:spcBef>
              <a:spcAft>
                <a:spcPts val="120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3"/>
              </a:buClr>
              <a:buSzPts val="13000"/>
              <a:buNone/>
              <a:defRPr sz="13000">
                <a:solidFill>
                  <a:schemeClr val="accent3"/>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C">
  <p:cSld name="SECTION_HEADER_1">
    <p:spTree>
      <p:nvGrpSpPr>
        <p:cNvPr id="1" name="Shape 62"/>
        <p:cNvGrpSpPr/>
        <p:nvPr/>
      </p:nvGrpSpPr>
      <p:grpSpPr>
        <a:xfrm>
          <a:off x="0" y="0"/>
          <a:ext cx="0" cy="0"/>
          <a:chOff x="0" y="0"/>
          <a:chExt cx="0" cy="0"/>
        </a:xfrm>
      </p:grpSpPr>
      <p:grpSp>
        <p:nvGrpSpPr>
          <p:cNvPr id="63" name="Google Shape;63;p13"/>
          <p:cNvGrpSpPr/>
          <p:nvPr/>
        </p:nvGrpSpPr>
        <p:grpSpPr>
          <a:xfrm>
            <a:off x="4406400" y="0"/>
            <a:ext cx="4737600" cy="5143065"/>
            <a:chOff x="4406400" y="0"/>
            <a:chExt cx="4737600" cy="5143065"/>
          </a:xfrm>
        </p:grpSpPr>
        <p:sp>
          <p:nvSpPr>
            <p:cNvPr id="64" name="Google Shape;64;p1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83" name="Google Shape;83;p1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_alt2">
  <p:cSld name="TITLE_AND_BODY_2_1">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702850" y="1708619"/>
            <a:ext cx="3333300" cy="1470900"/>
          </a:xfrm>
          <a:prstGeom prst="rect">
            <a:avLst/>
          </a:prstGeom>
        </p:spPr>
        <p:txBody>
          <a:bodyPr spcFirstLastPara="1" wrap="square" lIns="91425" tIns="91425" rIns="91425" bIns="91425" anchor="t" anchorCtr="0">
            <a:norm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6" name="Google Shape;86;p14"/>
          <p:cNvSpPr/>
          <p:nvPr/>
        </p:nvSpPr>
        <p:spPr>
          <a:xfrm>
            <a:off x="0" y="3486600"/>
            <a:ext cx="9144000" cy="165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a:hlinkClick r:id="" action="ppaction://noaction"/>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a:hlinkClick r:id="" action="ppaction://noaction"/>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a:hlinkClick r:id="" action="ppaction://noaction"/>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a:hlinkClick r:id="" action="ppaction://noaction"/>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4"/>
          <p:cNvGrpSpPr/>
          <p:nvPr/>
        </p:nvGrpSpPr>
        <p:grpSpPr>
          <a:xfrm>
            <a:off x="0" y="381001"/>
            <a:ext cx="1037850" cy="1016287"/>
            <a:chOff x="0" y="381001"/>
            <a:chExt cx="1037850" cy="1016287"/>
          </a:xfrm>
        </p:grpSpPr>
        <p:sp>
          <p:nvSpPr>
            <p:cNvPr id="92" name="Google Shape;92;p1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14"/>
          <p:cNvSpPr txBox="1">
            <a:spLocks noGrp="1"/>
          </p:cNvSpPr>
          <p:nvPr>
            <p:ph type="title" idx="2"/>
          </p:nvPr>
        </p:nvSpPr>
        <p:spPr>
          <a:xfrm>
            <a:off x="1297500" y="459490"/>
            <a:ext cx="3005700" cy="510900"/>
          </a:xfrm>
          <a:prstGeom prst="rect">
            <a:avLst/>
          </a:prstGeom>
        </p:spPr>
        <p:txBody>
          <a:bodyPr spcFirstLastPara="1" wrap="square" lIns="91425" tIns="91425" rIns="91425" bIns="91425" anchor="t" anchorCtr="0">
            <a:normAutofit/>
          </a:bodyPr>
          <a:lstStyle>
            <a:lvl1pPr lvl="0" rtl="0">
              <a:spcBef>
                <a:spcPts val="0"/>
              </a:spcBef>
              <a:spcAft>
                <a:spcPts val="0"/>
              </a:spcAft>
              <a:buSzPts val="1000"/>
              <a:buNone/>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95" name="Google Shape;9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96" name="Google Shape;96;p14"/>
          <p:cNvSpPr txBox="1">
            <a:spLocks noGrp="1"/>
          </p:cNvSpPr>
          <p:nvPr>
            <p:ph type="body" idx="1"/>
          </p:nvPr>
        </p:nvSpPr>
        <p:spPr>
          <a:xfrm>
            <a:off x="702850" y="3625275"/>
            <a:ext cx="3333300" cy="765300"/>
          </a:xfrm>
          <a:prstGeom prst="rect">
            <a:avLst/>
          </a:prstGeom>
        </p:spPr>
        <p:txBody>
          <a:bodyPr spcFirstLastPara="1" wrap="square" lIns="91425" tIns="91425" rIns="91425" bIns="91425" anchor="t" anchorCtr="0">
            <a:normAutofit/>
          </a:bodyPr>
          <a:lstStyle>
            <a:lvl1pPr marL="457200" lvl="0" indent="-298450" rtl="0">
              <a:spcBef>
                <a:spcPts val="0"/>
              </a:spcBef>
              <a:spcAft>
                <a:spcPts val="0"/>
              </a:spcAft>
              <a:buClr>
                <a:schemeClr val="dk1"/>
              </a:buClr>
              <a:buSzPts val="1100"/>
              <a:buChar char="●"/>
              <a:defRPr sz="11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_alt1">
  <p:cSld name="TITLE_AND_BODY_2_2">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61071" y="1924852"/>
            <a:ext cx="2304900" cy="1797300"/>
          </a:xfrm>
          <a:prstGeom prst="rect">
            <a:avLst/>
          </a:prstGeom>
        </p:spPr>
        <p:txBody>
          <a:bodyPr spcFirstLastPara="1" wrap="square" lIns="91425" tIns="91425" rIns="91425" bIns="91425" anchor="t" anchorCtr="0">
            <a:norm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99" name="Google Shape;99;p15"/>
          <p:cNvSpPr/>
          <p:nvPr/>
        </p:nvSpPr>
        <p:spPr>
          <a:xfrm>
            <a:off x="4564200" y="0"/>
            <a:ext cx="4579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txBox="1">
            <a:spLocks noGrp="1"/>
          </p:cNvSpPr>
          <p:nvPr>
            <p:ph type="body" idx="1"/>
          </p:nvPr>
        </p:nvSpPr>
        <p:spPr>
          <a:xfrm>
            <a:off x="6451271" y="1924850"/>
            <a:ext cx="2304900" cy="1797300"/>
          </a:xfrm>
          <a:prstGeom prst="rect">
            <a:avLst/>
          </a:prstGeom>
        </p:spPr>
        <p:txBody>
          <a:bodyPr spcFirstLastPara="1" wrap="square" lIns="91425" tIns="91425" rIns="91425" bIns="91425" anchor="t" anchorCtr="0">
            <a:normAutofit/>
          </a:bodyPr>
          <a:lstStyle>
            <a:lvl1pPr marL="457200" lvl="0" indent="-298450" rtl="0">
              <a:spcBef>
                <a:spcPts val="0"/>
              </a:spcBef>
              <a:spcAft>
                <a:spcPts val="0"/>
              </a:spcAft>
              <a:buClr>
                <a:schemeClr val="dk1"/>
              </a:buClr>
              <a:buSzPts val="1100"/>
              <a:buChar char="●"/>
              <a:defRPr sz="11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01" name="Google Shape;101;p15">
            <a:hlinkClick r:id="" action="ppaction://noaction"/>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a:hlinkClick r:id="" action="ppaction://noaction"/>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a:hlinkClick r:id="" action="ppaction://noaction"/>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a:hlinkClick r:id="" action="ppaction://noaction"/>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105;p15"/>
          <p:cNvGrpSpPr/>
          <p:nvPr/>
        </p:nvGrpSpPr>
        <p:grpSpPr>
          <a:xfrm>
            <a:off x="0" y="381001"/>
            <a:ext cx="1037850" cy="1016287"/>
            <a:chOff x="0" y="381001"/>
            <a:chExt cx="1037850" cy="1016287"/>
          </a:xfrm>
        </p:grpSpPr>
        <p:sp>
          <p:nvSpPr>
            <p:cNvPr id="106" name="Google Shape;106;p1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15"/>
          <p:cNvSpPr txBox="1">
            <a:spLocks noGrp="1"/>
          </p:cNvSpPr>
          <p:nvPr>
            <p:ph type="title" idx="2"/>
          </p:nvPr>
        </p:nvSpPr>
        <p:spPr>
          <a:xfrm>
            <a:off x="1297500" y="459490"/>
            <a:ext cx="3005700" cy="510900"/>
          </a:xfrm>
          <a:prstGeom prst="rect">
            <a:avLst/>
          </a:prstGeom>
        </p:spPr>
        <p:txBody>
          <a:bodyPr spcFirstLastPara="1" wrap="square" lIns="91425" tIns="91425" rIns="91425" bIns="91425" anchor="t" anchorCtr="0">
            <a:normAutofit/>
          </a:bodyPr>
          <a:lstStyle>
            <a:lvl1pPr lvl="0" rtl="0">
              <a:spcBef>
                <a:spcPts val="0"/>
              </a:spcBef>
              <a:spcAft>
                <a:spcPts val="0"/>
              </a:spcAft>
              <a:buSzPts val="1000"/>
              <a:buNone/>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109" name="Google Shape;10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0"/>
        <p:cNvGrpSpPr/>
        <p:nvPr/>
      </p:nvGrpSpPr>
      <p:grpSpPr>
        <a:xfrm>
          <a:off x="0" y="0"/>
          <a:ext cx="0" cy="0"/>
          <a:chOff x="0" y="0"/>
          <a:chExt cx="0" cy="0"/>
        </a:xfrm>
      </p:grpSpPr>
      <p:pic>
        <p:nvPicPr>
          <p:cNvPr id="111" name="Google Shape;111;p16"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12" name="Google Shape;112;p16"/>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txBox="1">
            <a:spLocks noGrp="1"/>
          </p:cNvSpPr>
          <p:nvPr>
            <p:ph type="ctrTitle"/>
          </p:nvPr>
        </p:nvSpPr>
        <p:spPr>
          <a:xfrm>
            <a:off x="685800" y="2878750"/>
            <a:ext cx="3914700" cy="1159800"/>
          </a:xfrm>
          <a:prstGeom prst="rect">
            <a:avLst/>
          </a:prstGeom>
        </p:spPr>
        <p:txBody>
          <a:bodyPr spcFirstLastPara="1" wrap="square" lIns="91425" tIns="91425" rIns="91425" bIns="91425" anchor="t"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4" name="Google Shape;114;p16"/>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19"/>
        <p:cNvGrpSpPr/>
        <p:nvPr/>
      </p:nvGrpSpPr>
      <p:grpSpPr>
        <a:xfrm>
          <a:off x="0" y="0"/>
          <a:ext cx="0" cy="0"/>
          <a:chOff x="0" y="0"/>
          <a:chExt cx="0" cy="0"/>
        </a:xfrm>
      </p:grpSpPr>
      <p:pic>
        <p:nvPicPr>
          <p:cNvPr id="120" name="Google Shape;120;p18"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21" name="Google Shape;121;p18"/>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rtl="0">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2"/>
        <p:cNvGrpSpPr/>
        <p:nvPr/>
      </p:nvGrpSpPr>
      <p:grpSpPr>
        <a:xfrm>
          <a:off x="0" y="0"/>
          <a:ext cx="0" cy="0"/>
          <a:chOff x="0" y="0"/>
          <a:chExt cx="0" cy="0"/>
        </a:xfrm>
      </p:grpSpPr>
      <p:pic>
        <p:nvPicPr>
          <p:cNvPr id="123" name="Google Shape;123;p19"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24" name="Google Shape;124;p19"/>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6" name="Google Shape;126;p19"/>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27"/>
        <p:cNvGrpSpPr/>
        <p:nvPr/>
      </p:nvGrpSpPr>
      <p:grpSpPr>
        <a:xfrm>
          <a:off x="0" y="0"/>
          <a:ext cx="0" cy="0"/>
          <a:chOff x="0" y="0"/>
          <a:chExt cx="0" cy="0"/>
        </a:xfrm>
      </p:grpSpPr>
      <p:pic>
        <p:nvPicPr>
          <p:cNvPr id="128" name="Google Shape;128;p20"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29" name="Google Shape;129;p20"/>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rtl="0">
              <a:spcBef>
                <a:spcPts val="0"/>
              </a:spcBef>
              <a:spcAft>
                <a:spcPts val="0"/>
              </a:spcAft>
              <a:buClr>
                <a:srgbClr val="FFFFFF"/>
              </a:buClr>
              <a:buSzPts val="2400"/>
              <a:buChar char="■"/>
              <a:defRPr sz="2400" i="1">
                <a:solidFill>
                  <a:srgbClr val="FFFFFF"/>
                </a:solidFill>
              </a:defRPr>
            </a:lvl9pPr>
          </a:lstStyle>
          <a:p>
            <a:endParaRPr/>
          </a:p>
        </p:txBody>
      </p:sp>
      <p:sp>
        <p:nvSpPr>
          <p:cNvPr id="130" name="Google Shape;130;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31"/>
        <p:cNvGrpSpPr/>
        <p:nvPr/>
      </p:nvGrpSpPr>
      <p:grpSpPr>
        <a:xfrm>
          <a:off x="0" y="0"/>
          <a:ext cx="0" cy="0"/>
          <a:chOff x="0" y="0"/>
          <a:chExt cx="0" cy="0"/>
        </a:xfrm>
      </p:grpSpPr>
      <p:pic>
        <p:nvPicPr>
          <p:cNvPr id="132" name="Google Shape;132;p21"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3" name="Google Shape;133;p21"/>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Font typeface="Lato Hairline"/>
              <a:buNone/>
              <a:defRPr>
                <a:latin typeface="Lato Hairline"/>
                <a:ea typeface="Lato Hairline"/>
                <a:cs typeface="Lato Hairline"/>
                <a:sym typeface="Lato Hairline"/>
              </a:defRPr>
            </a:lvl1pPr>
            <a:lvl2pPr lvl="1" rtl="0">
              <a:spcBef>
                <a:spcPts val="0"/>
              </a:spcBef>
              <a:spcAft>
                <a:spcPts val="0"/>
              </a:spcAft>
              <a:buSzPts val="4800"/>
              <a:buFont typeface="Lato Hairline"/>
              <a:buNone/>
              <a:defRPr>
                <a:latin typeface="Lato Hairline"/>
                <a:ea typeface="Lato Hairline"/>
                <a:cs typeface="Lato Hairline"/>
                <a:sym typeface="Lato Hairline"/>
              </a:defRPr>
            </a:lvl2pPr>
            <a:lvl3pPr lvl="2" rtl="0">
              <a:spcBef>
                <a:spcPts val="0"/>
              </a:spcBef>
              <a:spcAft>
                <a:spcPts val="0"/>
              </a:spcAft>
              <a:buSzPts val="4800"/>
              <a:buFont typeface="Lato Hairline"/>
              <a:buNone/>
              <a:defRPr>
                <a:latin typeface="Lato Hairline"/>
                <a:ea typeface="Lato Hairline"/>
                <a:cs typeface="Lato Hairline"/>
                <a:sym typeface="Lato Hairline"/>
              </a:defRPr>
            </a:lvl3pPr>
            <a:lvl4pPr lvl="3" rtl="0">
              <a:spcBef>
                <a:spcPts val="0"/>
              </a:spcBef>
              <a:spcAft>
                <a:spcPts val="0"/>
              </a:spcAft>
              <a:buSzPts val="4800"/>
              <a:buFont typeface="Lato Hairline"/>
              <a:buNone/>
              <a:defRPr>
                <a:latin typeface="Lato Hairline"/>
                <a:ea typeface="Lato Hairline"/>
                <a:cs typeface="Lato Hairline"/>
                <a:sym typeface="Lato Hairline"/>
              </a:defRPr>
            </a:lvl4pPr>
            <a:lvl5pPr lvl="4" rtl="0">
              <a:spcBef>
                <a:spcPts val="0"/>
              </a:spcBef>
              <a:spcAft>
                <a:spcPts val="0"/>
              </a:spcAft>
              <a:buSzPts val="4800"/>
              <a:buFont typeface="Lato Hairline"/>
              <a:buNone/>
              <a:defRPr>
                <a:latin typeface="Lato Hairline"/>
                <a:ea typeface="Lato Hairline"/>
                <a:cs typeface="Lato Hairline"/>
                <a:sym typeface="Lato Hairline"/>
              </a:defRPr>
            </a:lvl5pPr>
            <a:lvl6pPr lvl="5" rtl="0">
              <a:spcBef>
                <a:spcPts val="0"/>
              </a:spcBef>
              <a:spcAft>
                <a:spcPts val="0"/>
              </a:spcAft>
              <a:buSzPts val="4800"/>
              <a:buFont typeface="Lato Hairline"/>
              <a:buNone/>
              <a:defRPr>
                <a:latin typeface="Lato Hairline"/>
                <a:ea typeface="Lato Hairline"/>
                <a:cs typeface="Lato Hairline"/>
                <a:sym typeface="Lato Hairline"/>
              </a:defRPr>
            </a:lvl6pPr>
            <a:lvl7pPr lvl="6" rtl="0">
              <a:spcBef>
                <a:spcPts val="0"/>
              </a:spcBef>
              <a:spcAft>
                <a:spcPts val="0"/>
              </a:spcAft>
              <a:buSzPts val="4800"/>
              <a:buFont typeface="Lato Hairline"/>
              <a:buNone/>
              <a:defRPr>
                <a:latin typeface="Lato Hairline"/>
                <a:ea typeface="Lato Hairline"/>
                <a:cs typeface="Lato Hairline"/>
                <a:sym typeface="Lato Hairline"/>
              </a:defRPr>
            </a:lvl7pPr>
            <a:lvl8pPr lvl="7" rtl="0">
              <a:spcBef>
                <a:spcPts val="0"/>
              </a:spcBef>
              <a:spcAft>
                <a:spcPts val="0"/>
              </a:spcAft>
              <a:buSzPts val="4800"/>
              <a:buFont typeface="Lato Hairline"/>
              <a:buNone/>
              <a:defRPr>
                <a:latin typeface="Lato Hairline"/>
                <a:ea typeface="Lato Hairline"/>
                <a:cs typeface="Lato Hairline"/>
                <a:sym typeface="Lato Hairline"/>
              </a:defRPr>
            </a:lvl8pPr>
            <a:lvl9pPr lvl="8" rtl="0">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134" name="Google Shape;134;p21"/>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35" name="Google Shape;135;p21"/>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136"/>
        <p:cNvGrpSpPr/>
        <p:nvPr/>
      </p:nvGrpSpPr>
      <p:grpSpPr>
        <a:xfrm>
          <a:off x="0" y="0"/>
          <a:ext cx="0" cy="0"/>
          <a:chOff x="0" y="0"/>
          <a:chExt cx="0" cy="0"/>
        </a:xfrm>
      </p:grpSpPr>
      <p:pic>
        <p:nvPicPr>
          <p:cNvPr id="137" name="Google Shape;137;p22"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8" name="Google Shape;138;p22"/>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39" name="Google Shape;139;p22"/>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40" name="Google Shape;140;p22"/>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41" name="Google Shape;141;p2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142"/>
        <p:cNvGrpSpPr/>
        <p:nvPr/>
      </p:nvGrpSpPr>
      <p:grpSpPr>
        <a:xfrm>
          <a:off x="0" y="0"/>
          <a:ext cx="0" cy="0"/>
          <a:chOff x="0" y="0"/>
          <a:chExt cx="0" cy="0"/>
        </a:xfrm>
      </p:grpSpPr>
      <p:pic>
        <p:nvPicPr>
          <p:cNvPr id="143" name="Google Shape;143;p23"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4" name="Google Shape;144;p23"/>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45" name="Google Shape;145;p23"/>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6" name="Google Shape;146;p23"/>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7" name="Google Shape;147;p23"/>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Google Shape;148;p23"/>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49"/>
        <p:cNvGrpSpPr/>
        <p:nvPr/>
      </p:nvGrpSpPr>
      <p:grpSpPr>
        <a:xfrm>
          <a:off x="0" y="0"/>
          <a:ext cx="0" cy="0"/>
          <a:chOff x="0" y="0"/>
          <a:chExt cx="0" cy="0"/>
        </a:xfrm>
      </p:grpSpPr>
      <p:pic>
        <p:nvPicPr>
          <p:cNvPr id="150" name="Google Shape;150;p24"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1" name="Google Shape;151;p24"/>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52" name="Google Shape;152;p2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153"/>
        <p:cNvGrpSpPr/>
        <p:nvPr/>
      </p:nvGrpSpPr>
      <p:grpSpPr>
        <a:xfrm>
          <a:off x="0" y="0"/>
          <a:ext cx="0" cy="0"/>
          <a:chOff x="0" y="0"/>
          <a:chExt cx="0" cy="0"/>
        </a:xfrm>
      </p:grpSpPr>
      <p:pic>
        <p:nvPicPr>
          <p:cNvPr id="154" name="Google Shape;154;p2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5" name="Google Shape;155;p25"/>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rtl="0">
              <a:spcBef>
                <a:spcPts val="360"/>
              </a:spcBef>
              <a:spcAft>
                <a:spcPts val="0"/>
              </a:spcAft>
              <a:buSzPts val="1400"/>
              <a:buNone/>
              <a:defRPr sz="1400"/>
            </a:lvl1pPr>
          </a:lstStyle>
          <a:p>
            <a:endParaRPr/>
          </a:p>
        </p:txBody>
      </p:sp>
      <p:sp>
        <p:nvSpPr>
          <p:cNvPr id="156" name="Google Shape;156;p2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157"/>
        <p:cNvGrpSpPr/>
        <p:nvPr/>
      </p:nvGrpSpPr>
      <p:grpSpPr>
        <a:xfrm>
          <a:off x="0" y="0"/>
          <a:ext cx="0" cy="0"/>
          <a:chOff x="0" y="0"/>
          <a:chExt cx="0" cy="0"/>
        </a:xfrm>
      </p:grpSpPr>
      <p:pic>
        <p:nvPicPr>
          <p:cNvPr id="158" name="Google Shape;158;p26"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159" name="Google Shape;159;p26"/>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27"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162" name="Google Shape;162;p27"/>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163"/>
        <p:cNvGrpSpPr/>
        <p:nvPr/>
      </p:nvGrpSpPr>
      <p:grpSpPr>
        <a:xfrm>
          <a:off x="0" y="0"/>
          <a:ext cx="0" cy="0"/>
          <a:chOff x="0" y="0"/>
          <a:chExt cx="0" cy="0"/>
        </a:xfrm>
      </p:grpSpPr>
      <p:sp>
        <p:nvSpPr>
          <p:cNvPr id="164" name="Google Shape;164;p2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165" name="Google Shape;165;p28"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117" name="Google Shape;117;p17"/>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rtl="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marL="914400" lvl="1" indent="-3429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marL="1371600" lvl="2" indent="-3429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marL="1828800" lvl="3" indent="-3429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marL="2286000" lvl="4" indent="-3429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marL="2743200" lvl="5" indent="-3429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marL="3200400" lvl="6" indent="-3429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marL="3657600" lvl="7" indent="-3429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marL="4114800" lvl="8" indent="-3429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a:p>
        </p:txBody>
      </p:sp>
      <p:sp>
        <p:nvSpPr>
          <p:cNvPr id="118" name="Google Shape;118;p17"/>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rtl="0">
              <a:buNone/>
              <a:defRPr sz="1800">
                <a:solidFill>
                  <a:srgbClr val="FFFFFF"/>
                </a:solidFill>
                <a:latin typeface="Lato Light"/>
                <a:ea typeface="Lato Light"/>
                <a:cs typeface="Lato Light"/>
                <a:sym typeface="Lato Light"/>
              </a:defRPr>
            </a:lvl1pPr>
            <a:lvl2pPr lvl="1" algn="r" rtl="0">
              <a:buNone/>
              <a:defRPr sz="1800">
                <a:solidFill>
                  <a:srgbClr val="FFFFFF"/>
                </a:solidFill>
                <a:latin typeface="Lato Light"/>
                <a:ea typeface="Lato Light"/>
                <a:cs typeface="Lato Light"/>
                <a:sym typeface="Lato Light"/>
              </a:defRPr>
            </a:lvl2pPr>
            <a:lvl3pPr lvl="2" algn="r" rtl="0">
              <a:buNone/>
              <a:defRPr sz="1800">
                <a:solidFill>
                  <a:srgbClr val="FFFFFF"/>
                </a:solidFill>
                <a:latin typeface="Lato Light"/>
                <a:ea typeface="Lato Light"/>
                <a:cs typeface="Lato Light"/>
                <a:sym typeface="Lato Light"/>
              </a:defRPr>
            </a:lvl3pPr>
            <a:lvl4pPr lvl="3" algn="r" rtl="0">
              <a:buNone/>
              <a:defRPr sz="1800">
                <a:solidFill>
                  <a:srgbClr val="FFFFFF"/>
                </a:solidFill>
                <a:latin typeface="Lato Light"/>
                <a:ea typeface="Lato Light"/>
                <a:cs typeface="Lato Light"/>
                <a:sym typeface="Lato Light"/>
              </a:defRPr>
            </a:lvl4pPr>
            <a:lvl5pPr lvl="4" algn="r" rtl="0">
              <a:buNone/>
              <a:defRPr sz="1800">
                <a:solidFill>
                  <a:srgbClr val="FFFFFF"/>
                </a:solidFill>
                <a:latin typeface="Lato Light"/>
                <a:ea typeface="Lato Light"/>
                <a:cs typeface="Lato Light"/>
                <a:sym typeface="Lato Light"/>
              </a:defRPr>
            </a:lvl5pPr>
            <a:lvl6pPr lvl="5" algn="r" rtl="0">
              <a:buNone/>
              <a:defRPr sz="1800">
                <a:solidFill>
                  <a:srgbClr val="FFFFFF"/>
                </a:solidFill>
                <a:latin typeface="Lato Light"/>
                <a:ea typeface="Lato Light"/>
                <a:cs typeface="Lato Light"/>
                <a:sym typeface="Lato Light"/>
              </a:defRPr>
            </a:lvl6pPr>
            <a:lvl7pPr lvl="6" algn="r" rtl="0">
              <a:buNone/>
              <a:defRPr sz="1800">
                <a:solidFill>
                  <a:srgbClr val="FFFFFF"/>
                </a:solidFill>
                <a:latin typeface="Lato Light"/>
                <a:ea typeface="Lato Light"/>
                <a:cs typeface="Lato Light"/>
                <a:sym typeface="Lato Light"/>
              </a:defRPr>
            </a:lvl7pPr>
            <a:lvl8pPr lvl="7" algn="r" rtl="0">
              <a:buNone/>
              <a:defRPr sz="1800">
                <a:solidFill>
                  <a:srgbClr val="FFFFFF"/>
                </a:solidFill>
                <a:latin typeface="Lato Light"/>
                <a:ea typeface="Lato Light"/>
                <a:cs typeface="Lato Light"/>
                <a:sym typeface="Lato Light"/>
              </a:defRPr>
            </a:lvl8pPr>
            <a:lvl9pPr lvl="8" algn="r" rtl="0">
              <a:buNone/>
              <a:defRPr sz="1800">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teqsa.gov.au/sites/default/files/2023-09/assessment-reform-age-artificial-intelligence-discussion-paper.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unesco.org/en/articles/guidance-generative-ai-education-and-research"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esco.org/en/articles/guidance-generative-ai-education-and-research"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lx.uts.edu.au/collections/artificial-intelligence-in-learning-and-teaching/resources/five-principles-for-effective-ethical-use-generative-ai/"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s://lx.uts.edu.au/collections/artificial-intelligence-in-learning-and-teaching/resources/five-principles-for-effective-ethical-use-generative-ai/"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presentation/d/1YcbNpBPs8Em84gZ4kijUPgoKP9K-OtD9OtCnuIQXlx4/edit#slide=id.g28279644461_0_30"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ordpress-futures-prod.s3.ap-southeast-2.amazonaws.com/wp-content/uploads/2023/06/20100114/41059-Mechanical-Design-Fundamental-Studio-1.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wordpress-futures-prod.s3.ap-southeast-2.amazonaws.com/wp-content/uploads/2023/06/20095828/36118-Applied-NLP-AT1.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alternative-assessment.com/wp-content/uploads/2023/09/Types-of-Oral-Assessments-.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leonfurze.com/2023/09/27/rethinking-assessment-for-generative-ai-orals-and-discussion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al-innovation.sydney.edu.au/teaching@sydney/how-sydney-academics-are-using-generative-ai-this-semester-in-assessment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www.sydney.edu.au/arts/about/our-people/academic-staff/huw-griffiths.html" TargetMode="External"/><Relationship Id="rId4" Type="http://schemas.openxmlformats.org/officeDocument/2006/relationships/hyperlink" Target="https://www.sydney.edu.au/science/about/our-people/academic-staff/jan-slapeta.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al-innovation.sydney.edu.au/teaching@sydney/how-sydney-academics-are-using-generative-ai-this-semester-in-assessment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au.linkedin.com/in/hamish-fernando-46834185"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al-innovation.sydney.edu.au/teaching@sydney/how-sydney-academics-are-using-generative-ai-this-semester-in-assessment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au.linkedin.com/in/hamish-fernando-4683418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al-innovation.sydney.edu.au/teaching@sydney/how-sydney-academics-are-using-generative-ai-this-semester-in-assessment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hyperlink" Target="https://www.kcl.ac.uk/about/strategy/learning-and-teaching/ai-guidance/approaches-to-assessment"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view.officeapps.live.com/op/view.aspx?src=https%3A%2F%2Fwww.ucl.ac.uk%2Fteaching-learning%2Fsites%2Fteaching_learning%2Ffiles%2Fassessmentmenu_ai_enabled_world_ucl_170823.pptx&amp;wdOrigin=BROWSELINK"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avethesmith.wordpress.com/2023/03/31/ai-can-do-your-written-assignments-so-what-now-for-assessment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hyperlink" Target="https://www.linkedin.com/in/otanezandrea/"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www.geekwire.com/2023/university-of-washington-professors-on-using-chatgpt-in-the-classro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quelRu0iGZY&amp;list=PLAbF8wnSF-e-pzuN-XaSrdsBAZsglG8NO&amp;index=10"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hyperlink" Target="https://ctlt.ubc.ca/resources/assessment-design-in-an-era-of-generative-ai/suggestions-for-assignment-and-assessment-design/"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document/d/1VY-vYC1EPEovOFJiIkZ0q5z3RPN0C64Hh6Phi3AErbg/edit?usp=sharin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medium.com/the-generator/teaching-students-to-write-with-ai-the-space-framework-f10003ec48bc"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hyperlink" Target="https://acrobat.adobe.com/link/review?uri=urn%3Aaaid%3Ascds%3AUS%3A5b10a804-19ca-37b0-b14b-a9e9f70d763a"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hyperlink" Target="https://staff.flinders.edu.au/learning-teaching/good-practice-guides/good-practice-guide---designing-assessment-for-artificial-intell"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papers.ssrn.com/sol3/papers.cfm?abstract_id=430078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kcl.ac.uk/about/strategy/learning-and-teaching/ai-guidance/approaches-to-assessment"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hyperlink" Target="https://docs.google.com/presentation/d/1ct9-BL_eynn7dGIBLPvH40XONQcW3EwSclEWhrds32A/edit#slide=id.gf3c5b7ad7e_0_355"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kcl.ac.uk/about/strategy/learning-and-teaching/ai-guidance/approaches-to-assessment"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hyperlink" Target="https://docs.google.com/presentation/d/1PQJf9CEIKHmY-0WHr711e755afA4ex4-UM41bwz5xPw/edit#slide=id.g1f87997393_0_78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image" Target="../media/image23.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alternative-assessment.com/"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forms.gle/JfTAstjx8fjQ2e6V7" TargetMode="External"/><Relationship Id="rId5" Type="http://schemas.openxmlformats.org/officeDocument/2006/relationships/hyperlink" Target="https://can01.safelinks.protection.outlook.com/?url=https%3A%2F%2Ftwitter.com%2Felianaelkhoury&amp;data=05%7C01%7Ceelkhoury%40athabascau.ca%7C3afe42cc15814edf61a708da38771b9f%7Ca893bdd2f4604252aa344d057436a09d%7C0%7C0%7C637884381500941182%7CUnknown%7CTWFpbGZsb3d8eyJWIjoiMC4wLjAwMDAiLCJQIjoiV2luMzIiLCJBTiI6Ik1haWwiLCJXVCI6Mn0%3D%7C3000%7C%7C%7C&amp;sdata=ydCqqr%2B86y0KbzCl6rn9YJDryAD3PblJ5KdAc0%2FtWTU%3D&amp;reserved=0" TargetMode="External"/><Relationship Id="rId4" Type="http://schemas.openxmlformats.org/officeDocument/2006/relationships/hyperlink" Target="https://can01.safelinks.protection.outlook.com/?url=https%3A%2F%2Fwww.linkedin.com%2Fcompany%2Falternative-assessment%2Fabout%2F%3FviewAsMember%3Dtrue&amp;data=05%7C01%7Ceelkhoury%40athabascau.ca%7C3afe42cc15814edf61a708da38771b9f%7Ca893bdd2f4604252aa344d057436a09d%7C0%7C0%7C637884381500941182%7CUnknown%7CTWFpbGZsb3d8eyJWIjoiMC4wLjAwMDAiLCJQIjoiV2luMzIiLCJBTiI6Ik1haWwiLCJXVCI6Mn0%3D%7C3000%7C%7C%7C&amp;sdata=ZBoCl85xY2CuTW759VJVS9GooDzlWGvbXQDXiaHSIl0%3D&amp;reserved=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pulse/assessment-redesign-generative-ai-taxonomy-options-viability-lodge/?trackingId=eRAovcERQyKQ0owk6yrpAg%3D%3D"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leonfurze.com/2023/04/29/the-ai-assessment-scale-from-no-ai-to-full-ai/"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kcl.ac.uk/about/strategy/learning-and-teaching/ai-guidance/approaches-to-assessmen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kcl.ac.uk/about/strategy/learning-and-teaching/ai-guidance/approaches-to-assessment"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teqsa.gov.au/sites/default/files/2023-09/assessment-reform-age-artificial-intelligence-discussion-paper.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29"/>
          <p:cNvSpPr txBox="1">
            <a:spLocks noGrp="1"/>
          </p:cNvSpPr>
          <p:nvPr>
            <p:ph type="ctrTitle"/>
          </p:nvPr>
        </p:nvSpPr>
        <p:spPr>
          <a:xfrm>
            <a:off x="1004150" y="15993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GB" sz="3120"/>
              <a:t>FLO microcourse</a:t>
            </a:r>
            <a:endParaRPr sz="3120"/>
          </a:p>
          <a:p>
            <a:pPr marL="0" lvl="0" indent="0" algn="ctr" rtl="0">
              <a:spcBef>
                <a:spcPts val="0"/>
              </a:spcBef>
              <a:spcAft>
                <a:spcPts val="0"/>
              </a:spcAft>
              <a:buSzPts val="990"/>
              <a:buNone/>
            </a:pPr>
            <a:r>
              <a:rPr lang="en-GB" sz="3120"/>
              <a:t>Future Facing Assessment</a:t>
            </a:r>
            <a:endParaRPr sz="3120"/>
          </a:p>
          <a:p>
            <a:pPr marL="0" lvl="0" indent="0" algn="ctr" rtl="0">
              <a:spcBef>
                <a:spcPts val="0"/>
              </a:spcBef>
              <a:spcAft>
                <a:spcPts val="0"/>
              </a:spcAft>
              <a:buSzPts val="990"/>
              <a:buNone/>
            </a:pPr>
            <a:r>
              <a:rPr lang="en-GB" sz="3120"/>
              <a:t>Oct 5, 2023</a:t>
            </a:r>
            <a:endParaRPr sz="3120"/>
          </a:p>
        </p:txBody>
      </p:sp>
      <p:sp>
        <p:nvSpPr>
          <p:cNvPr id="171" name="Google Shape;171;p29"/>
          <p:cNvSpPr txBox="1">
            <a:spLocks noGrp="1"/>
          </p:cNvSpPr>
          <p:nvPr>
            <p:ph type="subTitle" idx="1"/>
          </p:nvPr>
        </p:nvSpPr>
        <p:spPr>
          <a:xfrm>
            <a:off x="2385600" y="2774175"/>
            <a:ext cx="4455600" cy="874800"/>
          </a:xfrm>
          <a:prstGeom prst="rect">
            <a:avLst/>
          </a:prstGeom>
        </p:spPr>
        <p:txBody>
          <a:bodyPr spcFirstLastPara="1" wrap="square" lIns="91425" tIns="91425" rIns="91425" bIns="91425" anchor="t" anchorCtr="0">
            <a:normAutofit fontScale="70000" lnSpcReduction="20000"/>
          </a:bodyPr>
          <a:lstStyle/>
          <a:p>
            <a:pPr marL="0" lvl="0" indent="0" algn="ctr" rtl="0">
              <a:lnSpc>
                <a:spcPct val="115000"/>
              </a:lnSpc>
              <a:spcBef>
                <a:spcPts val="0"/>
              </a:spcBef>
              <a:spcAft>
                <a:spcPts val="0"/>
              </a:spcAft>
              <a:buNone/>
            </a:pPr>
            <a:r>
              <a:rPr lang="en-GB"/>
              <a:t>Eliana Elkhoury, PhD</a:t>
            </a:r>
            <a:endParaRPr/>
          </a:p>
          <a:p>
            <a:pPr marL="0" lvl="0" indent="0" algn="ctr" rtl="0">
              <a:lnSpc>
                <a:spcPct val="115000"/>
              </a:lnSpc>
              <a:spcBef>
                <a:spcPts val="1600"/>
              </a:spcBef>
              <a:spcAft>
                <a:spcPts val="1600"/>
              </a:spcAft>
              <a:buNone/>
            </a:pPr>
            <a:r>
              <a:rPr lang="en-GB"/>
              <a:t>Annie Prud’homme-Généreux, PhD</a:t>
            </a:r>
            <a:endParaRPr/>
          </a:p>
        </p:txBody>
      </p:sp>
      <p:pic>
        <p:nvPicPr>
          <p:cNvPr id="172" name="Google Shape;172;p29"/>
          <p:cNvPicPr preferRelativeResize="0"/>
          <p:nvPr/>
        </p:nvPicPr>
        <p:blipFill>
          <a:blip r:embed="rId3">
            <a:alphaModFix/>
          </a:blip>
          <a:stretch>
            <a:fillRect/>
          </a:stretch>
        </p:blipFill>
        <p:spPr>
          <a:xfrm>
            <a:off x="3996462" y="4249588"/>
            <a:ext cx="1233875" cy="684575"/>
          </a:xfrm>
          <a:prstGeom prst="rect">
            <a:avLst/>
          </a:prstGeom>
          <a:noFill/>
          <a:ln>
            <a:noFill/>
          </a:ln>
        </p:spPr>
      </p:pic>
      <p:sp>
        <p:nvSpPr>
          <p:cNvPr id="173" name="Google Shape;173;p29"/>
          <p:cNvSpPr txBox="1">
            <a:spLocks noGrp="1"/>
          </p:cNvSpPr>
          <p:nvPr>
            <p:ph type="title" idx="4294967295"/>
          </p:nvPr>
        </p:nvSpPr>
        <p:spPr>
          <a:xfrm>
            <a:off x="0" y="4838050"/>
            <a:ext cx="9144000" cy="305400"/>
          </a:xfrm>
          <a:prstGeom prst="rect">
            <a:avLst/>
          </a:prstGeom>
          <a:solidFill>
            <a:srgbClr val="000000">
              <a:alpha val="4620"/>
            </a:srgbClr>
          </a:solidFill>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990"/>
              <a:buNone/>
            </a:pPr>
            <a:r>
              <a:rPr lang="en-GB" sz="980">
                <a:solidFill>
                  <a:schemeClr val="lt2"/>
                </a:solidFill>
              </a:rPr>
              <a:t>FLO  2023 |  Elkhoury &amp; Prud’homme-Genereux   | Future Facing  assessment</a:t>
            </a:r>
            <a:endParaRPr sz="980">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311700" y="60275"/>
            <a:ext cx="8520600" cy="707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300" b="0">
                <a:solidFill>
                  <a:srgbClr val="000000"/>
                </a:solidFill>
                <a:latin typeface="Montserrat Medium"/>
                <a:ea typeface="Montserrat Medium"/>
                <a:cs typeface="Montserrat Medium"/>
                <a:sym typeface="Montserrat Medium"/>
              </a:rPr>
              <a:t>From Australia</a:t>
            </a:r>
            <a:endParaRPr sz="2300" b="0">
              <a:solidFill>
                <a:srgbClr val="000000"/>
              </a:solidFill>
              <a:latin typeface="Montserrat Medium"/>
              <a:ea typeface="Montserrat Medium"/>
              <a:cs typeface="Montserrat Medium"/>
              <a:sym typeface="Montserrat Medium"/>
            </a:endParaRPr>
          </a:p>
        </p:txBody>
      </p:sp>
      <p:sp>
        <p:nvSpPr>
          <p:cNvPr id="248" name="Google Shape;248;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10</a:t>
            </a:fld>
            <a:endParaRPr/>
          </a:p>
        </p:txBody>
      </p:sp>
      <p:sp>
        <p:nvSpPr>
          <p:cNvPr id="249" name="Google Shape;249;p38"/>
          <p:cNvSpPr txBox="1">
            <a:spLocks noGrp="1"/>
          </p:cNvSpPr>
          <p:nvPr>
            <p:ph type="title" idx="4294967295"/>
          </p:nvPr>
        </p:nvSpPr>
        <p:spPr>
          <a:xfrm>
            <a:off x="0" y="4761850"/>
            <a:ext cx="9144000" cy="305400"/>
          </a:xfrm>
          <a:prstGeom prst="rect">
            <a:avLst/>
          </a:prstGeom>
          <a:solidFill>
            <a:srgbClr val="000000">
              <a:alpha val="4620"/>
            </a:srgbClr>
          </a:solidFill>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990"/>
              <a:buNone/>
            </a:pPr>
            <a:r>
              <a:rPr lang="en-GB" sz="980">
                <a:solidFill>
                  <a:schemeClr val="lt2"/>
                </a:solidFill>
              </a:rPr>
              <a:t>FLO  2023 |  Elkhoury &amp; Prud’homme-Genereux   | Future Facing  assessment</a:t>
            </a:r>
            <a:endParaRPr sz="980">
              <a:solidFill>
                <a:schemeClr val="lt2"/>
              </a:solidFill>
            </a:endParaRPr>
          </a:p>
        </p:txBody>
      </p:sp>
      <p:sp>
        <p:nvSpPr>
          <p:cNvPr id="250" name="Google Shape;250;p38"/>
          <p:cNvSpPr txBox="1"/>
          <p:nvPr/>
        </p:nvSpPr>
        <p:spPr>
          <a:xfrm>
            <a:off x="311700" y="445025"/>
            <a:ext cx="8520600" cy="9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000000"/>
              </a:solidFill>
            </a:endParaRPr>
          </a:p>
        </p:txBody>
      </p:sp>
      <p:graphicFrame>
        <p:nvGraphicFramePr>
          <p:cNvPr id="251" name="Google Shape;251;p38"/>
          <p:cNvGraphicFramePr/>
          <p:nvPr/>
        </p:nvGraphicFramePr>
        <p:xfrm>
          <a:off x="667025" y="1166338"/>
          <a:ext cx="3000000" cy="3000000"/>
        </p:xfrm>
        <a:graphic>
          <a:graphicData uri="http://schemas.openxmlformats.org/drawingml/2006/table">
            <a:tbl>
              <a:tblPr>
                <a:noFill/>
                <a:tableStyleId>{54D1FEF3-41F5-4000-91B3-AE7AF3292664}</a:tableStyleId>
              </a:tblPr>
              <a:tblGrid>
                <a:gridCol w="2754475">
                  <a:extLst>
                    <a:ext uri="{9D8B030D-6E8A-4147-A177-3AD203B41FA5}">
                      <a16:colId xmlns:a16="http://schemas.microsoft.com/office/drawing/2014/main" val="20000"/>
                    </a:ext>
                  </a:extLst>
                </a:gridCol>
                <a:gridCol w="4718975">
                  <a:extLst>
                    <a:ext uri="{9D8B030D-6E8A-4147-A177-3AD203B41FA5}">
                      <a16:colId xmlns:a16="http://schemas.microsoft.com/office/drawing/2014/main" val="20001"/>
                    </a:ext>
                  </a:extLst>
                </a:gridCol>
              </a:tblGrid>
              <a:tr h="291950">
                <a:tc rowSpan="2">
                  <a:txBody>
                    <a:bodyPr/>
                    <a:lstStyle/>
                    <a:p>
                      <a:pPr marL="0" lvl="0" indent="0" algn="ctr" rtl="0">
                        <a:spcBef>
                          <a:spcPts val="0"/>
                        </a:spcBef>
                        <a:spcAft>
                          <a:spcPts val="0"/>
                        </a:spcAft>
                        <a:buNone/>
                      </a:pPr>
                      <a:r>
                        <a:rPr lang="en-GB" sz="1500" b="1"/>
                        <a:t>Assessment should emphasise… </a:t>
                      </a:r>
                      <a:endParaRPr sz="1500" b="1"/>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rowSpan="2">
                  <a:txBody>
                    <a:bodyPr/>
                    <a:lstStyle/>
                    <a:p>
                      <a:pPr marL="0" lvl="0" indent="0" algn="ctr" rtl="0">
                        <a:spcBef>
                          <a:spcPts val="0"/>
                        </a:spcBef>
                        <a:spcAft>
                          <a:spcPts val="0"/>
                        </a:spcAft>
                        <a:buNone/>
                      </a:pPr>
                      <a:r>
                        <a:rPr lang="en-GB" sz="1500" b="1"/>
                        <a:t>4. …opportunities for students to work appropriately with each other and AI </a:t>
                      </a:r>
                      <a:endParaRPr sz="1500" b="1"/>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extLst>
                  <a:ext uri="{0D108BD9-81ED-4DB2-BD59-A6C34878D82A}">
                    <a16:rowId xmlns:a16="http://schemas.microsoft.com/office/drawing/2014/main" val="10000"/>
                  </a:ext>
                </a:extLst>
              </a:tr>
              <a:tr h="29195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pic>
        <p:nvPicPr>
          <p:cNvPr id="252" name="Google Shape;252;p38"/>
          <p:cNvPicPr preferRelativeResize="0"/>
          <p:nvPr/>
        </p:nvPicPr>
        <p:blipFill rotWithShape="1">
          <a:blip r:embed="rId3">
            <a:alphaModFix/>
          </a:blip>
          <a:srcRect l="13069" t="30139" r="16780" b="22397"/>
          <a:stretch/>
        </p:blipFill>
        <p:spPr>
          <a:xfrm>
            <a:off x="768250" y="1927076"/>
            <a:ext cx="7289698" cy="2774450"/>
          </a:xfrm>
          <a:prstGeom prst="rect">
            <a:avLst/>
          </a:prstGeom>
          <a:noFill/>
          <a:ln>
            <a:noFill/>
          </a:ln>
        </p:spPr>
      </p:pic>
      <p:sp>
        <p:nvSpPr>
          <p:cNvPr id="253" name="Google Shape;253;p38"/>
          <p:cNvSpPr txBox="1"/>
          <p:nvPr/>
        </p:nvSpPr>
        <p:spPr>
          <a:xfrm>
            <a:off x="2438400" y="457200"/>
            <a:ext cx="4595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4"/>
              </a:rPr>
              <a:t>Assessment reform for the age of artificial intelligence (teqsa.gov.au)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11</a:t>
            </a:fld>
            <a:endParaRPr/>
          </a:p>
        </p:txBody>
      </p:sp>
      <p:sp>
        <p:nvSpPr>
          <p:cNvPr id="259" name="Google Shape;259;p39"/>
          <p:cNvSpPr txBox="1">
            <a:spLocks noGrp="1"/>
          </p:cNvSpPr>
          <p:nvPr>
            <p:ph type="title" idx="4294967295"/>
          </p:nvPr>
        </p:nvSpPr>
        <p:spPr>
          <a:xfrm>
            <a:off x="0" y="4761850"/>
            <a:ext cx="9144000" cy="305400"/>
          </a:xfrm>
          <a:prstGeom prst="rect">
            <a:avLst/>
          </a:prstGeom>
          <a:solidFill>
            <a:srgbClr val="000000">
              <a:alpha val="4620"/>
            </a:srgbClr>
          </a:solidFill>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990"/>
              <a:buNone/>
            </a:pPr>
            <a:r>
              <a:rPr lang="en-GB" sz="980">
                <a:solidFill>
                  <a:schemeClr val="lt2"/>
                </a:solidFill>
              </a:rPr>
              <a:t>FLO  2023 |  Elkhoury &amp; Prud’homme-Genereux   | Future Facing  assessment</a:t>
            </a:r>
            <a:endParaRPr sz="980">
              <a:solidFill>
                <a:schemeClr val="lt2"/>
              </a:solidFill>
            </a:endParaRPr>
          </a:p>
        </p:txBody>
      </p:sp>
      <p:graphicFrame>
        <p:nvGraphicFramePr>
          <p:cNvPr id="260" name="Google Shape;260;p39"/>
          <p:cNvGraphicFramePr/>
          <p:nvPr/>
        </p:nvGraphicFramePr>
        <p:xfrm>
          <a:off x="667025" y="1166338"/>
          <a:ext cx="3000000" cy="3000000"/>
        </p:xfrm>
        <a:graphic>
          <a:graphicData uri="http://schemas.openxmlformats.org/drawingml/2006/table">
            <a:tbl>
              <a:tblPr>
                <a:noFill/>
                <a:tableStyleId>{54D1FEF3-41F5-4000-91B3-AE7AF3292664}</a:tableStyleId>
              </a:tblPr>
              <a:tblGrid>
                <a:gridCol w="2754475">
                  <a:extLst>
                    <a:ext uri="{9D8B030D-6E8A-4147-A177-3AD203B41FA5}">
                      <a16:colId xmlns:a16="http://schemas.microsoft.com/office/drawing/2014/main" val="20000"/>
                    </a:ext>
                  </a:extLst>
                </a:gridCol>
                <a:gridCol w="4718975">
                  <a:extLst>
                    <a:ext uri="{9D8B030D-6E8A-4147-A177-3AD203B41FA5}">
                      <a16:colId xmlns:a16="http://schemas.microsoft.com/office/drawing/2014/main" val="20001"/>
                    </a:ext>
                  </a:extLst>
                </a:gridCol>
              </a:tblGrid>
              <a:tr h="291950">
                <a:tc rowSpan="2">
                  <a:txBody>
                    <a:bodyPr/>
                    <a:lstStyle/>
                    <a:p>
                      <a:pPr marL="0" lvl="0" indent="0" algn="l" rtl="0">
                        <a:lnSpc>
                          <a:spcPct val="115000"/>
                        </a:lnSpc>
                        <a:spcBef>
                          <a:spcPts val="0"/>
                        </a:spcBef>
                        <a:spcAft>
                          <a:spcPts val="0"/>
                        </a:spcAft>
                        <a:buNone/>
                      </a:pPr>
                      <a:r>
                        <a:rPr lang="en-GB">
                          <a:highlight>
                            <a:srgbClr val="FFFFFF"/>
                          </a:highlight>
                        </a:rPr>
                        <a:t>Vocational skills needed to work with AI:</a:t>
                      </a:r>
                      <a:endParaRPr b="1"/>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rowSpan="2">
                  <a:txBody>
                    <a:bodyPr/>
                    <a:lstStyle/>
                    <a:p>
                      <a:pPr marL="0" lvl="0" indent="0" algn="l" rtl="0">
                        <a:lnSpc>
                          <a:spcPct val="115000"/>
                        </a:lnSpc>
                        <a:spcBef>
                          <a:spcPts val="0"/>
                        </a:spcBef>
                        <a:spcAft>
                          <a:spcPts val="0"/>
                        </a:spcAft>
                        <a:buNone/>
                      </a:pPr>
                      <a:r>
                        <a:rPr lang="en-GB">
                          <a:highlight>
                            <a:srgbClr val="FFFFFF"/>
                          </a:highlight>
                        </a:rPr>
                        <a:t>In the domains where AI can do better than humans and is automating task units, human learners need to nurture new skills that enable them to develop, operate and work with GenAI tools. The redesign of learning outcomes and educational assessment will need to reflect the vocational skills required for the new jobs created by AI.</a:t>
                      </a:r>
                      <a:endParaRPr>
                        <a:highlight>
                          <a:srgbClr val="FFFFFF"/>
                        </a:highlight>
                      </a:endParaRPr>
                    </a:p>
                    <a:p>
                      <a:pPr marL="0" lvl="0" indent="0" algn="ctr" rtl="0">
                        <a:spcBef>
                          <a:spcPts val="0"/>
                        </a:spcBef>
                        <a:spcAft>
                          <a:spcPts val="0"/>
                        </a:spcAft>
                        <a:buNone/>
                      </a:pPr>
                      <a:endParaRPr b="1"/>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extLst>
                  <a:ext uri="{0D108BD9-81ED-4DB2-BD59-A6C34878D82A}">
                    <a16:rowId xmlns:a16="http://schemas.microsoft.com/office/drawing/2014/main" val="10000"/>
                  </a:ext>
                </a:extLst>
              </a:tr>
              <a:tr h="29195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261" name="Google Shape;261;p39"/>
          <p:cNvSpPr txBox="1"/>
          <p:nvPr/>
        </p:nvSpPr>
        <p:spPr>
          <a:xfrm>
            <a:off x="2364375" y="753225"/>
            <a:ext cx="4595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3"/>
              </a:rPr>
              <a:t>Guidance for generative AI in education and research | UNESCO</a:t>
            </a:r>
            <a:endParaRPr/>
          </a:p>
        </p:txBody>
      </p:sp>
      <p:sp>
        <p:nvSpPr>
          <p:cNvPr id="262" name="Google Shape;262;p39"/>
          <p:cNvSpPr txBox="1">
            <a:spLocks noGrp="1"/>
          </p:cNvSpPr>
          <p:nvPr>
            <p:ph type="title"/>
          </p:nvPr>
        </p:nvSpPr>
        <p:spPr>
          <a:xfrm>
            <a:off x="311700" y="-13300"/>
            <a:ext cx="8520600" cy="707400"/>
          </a:xfrm>
          <a:prstGeom prst="rect">
            <a:avLst/>
          </a:prstGeom>
          <a:ln w="9525" cap="flat" cmpd="sng">
            <a:solidFill>
              <a:srgbClr val="202124"/>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sz="2300" b="0">
                <a:solidFill>
                  <a:srgbClr val="000000"/>
                </a:solidFill>
                <a:latin typeface="Montserrat Medium"/>
                <a:ea typeface="Montserrat Medium"/>
                <a:cs typeface="Montserrat Medium"/>
                <a:sym typeface="Montserrat Medium"/>
              </a:rPr>
              <a:t>From UNESCO </a:t>
            </a:r>
            <a:r>
              <a:rPr lang="en-GB" sz="2300">
                <a:solidFill>
                  <a:srgbClr val="000000"/>
                </a:solidFill>
                <a:latin typeface="Arial"/>
                <a:ea typeface="Arial"/>
                <a:cs typeface="Arial"/>
                <a:sym typeface="Arial"/>
              </a:rPr>
              <a:t>Guidance for generative AI in education and research</a:t>
            </a:r>
            <a:endParaRPr sz="2300">
              <a:solidFill>
                <a:srgbClr val="000000"/>
              </a:solidFill>
              <a:latin typeface="Arial"/>
              <a:ea typeface="Arial"/>
              <a:cs typeface="Arial"/>
              <a:sym typeface="Arial"/>
            </a:endParaRPr>
          </a:p>
          <a:p>
            <a:pPr marL="0" lvl="0" indent="0" algn="ctr" rtl="0">
              <a:spcBef>
                <a:spcPts val="0"/>
              </a:spcBef>
              <a:spcAft>
                <a:spcPts val="0"/>
              </a:spcAft>
              <a:buNone/>
            </a:pPr>
            <a:endParaRPr sz="2300" b="0">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0"/>
          <p:cNvSpPr txBox="1">
            <a:spLocks noGrp="1"/>
          </p:cNvSpPr>
          <p:nvPr>
            <p:ph type="title"/>
          </p:nvPr>
        </p:nvSpPr>
        <p:spPr>
          <a:xfrm>
            <a:off x="311700" y="60275"/>
            <a:ext cx="8520600" cy="707400"/>
          </a:xfrm>
          <a:prstGeom prst="rect">
            <a:avLst/>
          </a:prstGeom>
          <a:ln w="9525" cap="flat" cmpd="sng">
            <a:solidFill>
              <a:srgbClr val="202124"/>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sz="2300" b="0">
                <a:solidFill>
                  <a:srgbClr val="000000"/>
                </a:solidFill>
                <a:latin typeface="Montserrat Medium"/>
                <a:ea typeface="Montserrat Medium"/>
                <a:cs typeface="Montserrat Medium"/>
                <a:sym typeface="Montserrat Medium"/>
              </a:rPr>
              <a:t>From UNESCO </a:t>
            </a:r>
            <a:r>
              <a:rPr lang="en-GB" sz="2300">
                <a:solidFill>
                  <a:srgbClr val="000000"/>
                </a:solidFill>
                <a:latin typeface="Arial"/>
                <a:ea typeface="Arial"/>
                <a:cs typeface="Arial"/>
                <a:sym typeface="Arial"/>
              </a:rPr>
              <a:t>Guidance for generative AI in education and research</a:t>
            </a:r>
            <a:endParaRPr sz="2300">
              <a:solidFill>
                <a:srgbClr val="000000"/>
              </a:solidFill>
              <a:latin typeface="Arial"/>
              <a:ea typeface="Arial"/>
              <a:cs typeface="Arial"/>
              <a:sym typeface="Arial"/>
            </a:endParaRPr>
          </a:p>
          <a:p>
            <a:pPr marL="0" lvl="0" indent="0" algn="ctr" rtl="0">
              <a:spcBef>
                <a:spcPts val="0"/>
              </a:spcBef>
              <a:spcAft>
                <a:spcPts val="0"/>
              </a:spcAft>
              <a:buNone/>
            </a:pPr>
            <a:endParaRPr sz="2300" b="0">
              <a:solidFill>
                <a:srgbClr val="000000"/>
              </a:solidFill>
              <a:latin typeface="Montserrat Medium"/>
              <a:ea typeface="Montserrat Medium"/>
              <a:cs typeface="Montserrat Medium"/>
              <a:sym typeface="Montserrat Medium"/>
            </a:endParaRPr>
          </a:p>
        </p:txBody>
      </p:sp>
      <p:sp>
        <p:nvSpPr>
          <p:cNvPr id="268" name="Google Shape;268;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12</a:t>
            </a:fld>
            <a:endParaRPr/>
          </a:p>
        </p:txBody>
      </p:sp>
      <p:sp>
        <p:nvSpPr>
          <p:cNvPr id="269" name="Google Shape;269;p40"/>
          <p:cNvSpPr txBox="1">
            <a:spLocks noGrp="1"/>
          </p:cNvSpPr>
          <p:nvPr>
            <p:ph type="title" idx="4294967295"/>
          </p:nvPr>
        </p:nvSpPr>
        <p:spPr>
          <a:xfrm>
            <a:off x="0" y="4761850"/>
            <a:ext cx="9144000" cy="305400"/>
          </a:xfrm>
          <a:prstGeom prst="rect">
            <a:avLst/>
          </a:prstGeom>
          <a:solidFill>
            <a:srgbClr val="000000">
              <a:alpha val="4620"/>
            </a:srgbClr>
          </a:solidFill>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990"/>
              <a:buNone/>
            </a:pPr>
            <a:r>
              <a:rPr lang="en-GB" sz="980">
                <a:solidFill>
                  <a:schemeClr val="lt2"/>
                </a:solidFill>
              </a:rPr>
              <a:t>FLO  2023 |  Elkhoury &amp; Prud’homme-Genereux   | Future Facing  assessment</a:t>
            </a:r>
            <a:endParaRPr sz="980">
              <a:solidFill>
                <a:schemeClr val="lt2"/>
              </a:solidFill>
            </a:endParaRPr>
          </a:p>
        </p:txBody>
      </p:sp>
      <p:sp>
        <p:nvSpPr>
          <p:cNvPr id="270" name="Google Shape;270;p40"/>
          <p:cNvSpPr txBox="1"/>
          <p:nvPr/>
        </p:nvSpPr>
        <p:spPr>
          <a:xfrm>
            <a:off x="311700" y="445025"/>
            <a:ext cx="8520600" cy="9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000000"/>
              </a:solidFill>
            </a:endParaRPr>
          </a:p>
        </p:txBody>
      </p:sp>
      <p:graphicFrame>
        <p:nvGraphicFramePr>
          <p:cNvPr id="271" name="Google Shape;271;p40"/>
          <p:cNvGraphicFramePr/>
          <p:nvPr/>
        </p:nvGraphicFramePr>
        <p:xfrm>
          <a:off x="667025" y="1166338"/>
          <a:ext cx="3000000" cy="3000000"/>
        </p:xfrm>
        <a:graphic>
          <a:graphicData uri="http://schemas.openxmlformats.org/drawingml/2006/table">
            <a:tbl>
              <a:tblPr>
                <a:noFill/>
                <a:tableStyleId>{54D1FEF3-41F5-4000-91B3-AE7AF3292664}</a:tableStyleId>
              </a:tblPr>
              <a:tblGrid>
                <a:gridCol w="2501725">
                  <a:extLst>
                    <a:ext uri="{9D8B030D-6E8A-4147-A177-3AD203B41FA5}">
                      <a16:colId xmlns:a16="http://schemas.microsoft.com/office/drawing/2014/main" val="20000"/>
                    </a:ext>
                  </a:extLst>
                </a:gridCol>
                <a:gridCol w="5758475">
                  <a:extLst>
                    <a:ext uri="{9D8B030D-6E8A-4147-A177-3AD203B41FA5}">
                      <a16:colId xmlns:a16="http://schemas.microsoft.com/office/drawing/2014/main" val="20001"/>
                    </a:ext>
                  </a:extLst>
                </a:gridCol>
              </a:tblGrid>
              <a:tr h="291950">
                <a:tc rowSpan="2">
                  <a:txBody>
                    <a:bodyPr/>
                    <a:lstStyle/>
                    <a:p>
                      <a:pPr marL="0" lvl="0" indent="0" algn="l" rtl="0">
                        <a:lnSpc>
                          <a:spcPct val="115000"/>
                        </a:lnSpc>
                        <a:spcBef>
                          <a:spcPts val="0"/>
                        </a:spcBef>
                        <a:spcAft>
                          <a:spcPts val="0"/>
                        </a:spcAft>
                        <a:buNone/>
                      </a:pPr>
                      <a:r>
                        <a:rPr lang="en-GB">
                          <a:highlight>
                            <a:srgbClr val="FFFFFF"/>
                          </a:highlight>
                        </a:rPr>
                        <a:t>Thinking processes</a:t>
                      </a:r>
                      <a:endParaRPr sz="2000" b="1"/>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rowSpan="2">
                  <a:txBody>
                    <a:bodyPr/>
                    <a:lstStyle/>
                    <a:p>
                      <a:pPr marL="0" lvl="0" indent="0" algn="l" rtl="0">
                        <a:lnSpc>
                          <a:spcPct val="115000"/>
                        </a:lnSpc>
                        <a:spcBef>
                          <a:spcPts val="0"/>
                        </a:spcBef>
                        <a:spcAft>
                          <a:spcPts val="0"/>
                        </a:spcAft>
                        <a:buNone/>
                      </a:pPr>
                      <a:r>
                        <a:rPr lang="en-GB">
                          <a:highlight>
                            <a:srgbClr val="FFFFFF"/>
                          </a:highlight>
                        </a:rPr>
                        <a:t>Writing, for example, is often associated with the structuring of thinking. With GenAI, rather than starting from scratch to plan the aims, scope and outline of a set of ideas, humans can now start with a well- structured outline provided by GenAI. Some experts have characterized the use of GenAI to generate text in this way as ‘writing without thinking’ (Chayka, 2023). As these new GenAI-assisted practices become more widely adopted, established methods for the</a:t>
                      </a:r>
                      <a:endParaRPr>
                        <a:highlight>
                          <a:srgbClr val="FFFFFF"/>
                        </a:highlight>
                      </a:endParaRPr>
                    </a:p>
                    <a:p>
                      <a:pPr marL="0" lvl="0" indent="0" algn="l" rtl="0">
                        <a:lnSpc>
                          <a:spcPct val="115000"/>
                        </a:lnSpc>
                        <a:spcBef>
                          <a:spcPts val="0"/>
                        </a:spcBef>
                        <a:spcAft>
                          <a:spcPts val="0"/>
                        </a:spcAft>
                        <a:buNone/>
                      </a:pPr>
                      <a:r>
                        <a:rPr lang="en-GB">
                          <a:highlight>
                            <a:srgbClr val="FFFFFF"/>
                          </a:highlight>
                        </a:rPr>
                        <a:t>acquisition and assessment of writing skills will need to adapt. One option in the future is that the learning of writing may focus on building skills in planning and composing prompts, critical evaluation of the GenAI outputs, higher-order thinking, as well as on co-writing</a:t>
                      </a:r>
                      <a:endParaRPr>
                        <a:highlight>
                          <a:srgbClr val="FFFFFF"/>
                        </a:highlight>
                      </a:endParaRPr>
                    </a:p>
                    <a:p>
                      <a:pPr marL="0" lvl="0" indent="0" algn="l" rtl="0">
                        <a:lnSpc>
                          <a:spcPct val="115000"/>
                        </a:lnSpc>
                        <a:spcBef>
                          <a:spcPts val="0"/>
                        </a:spcBef>
                        <a:spcAft>
                          <a:spcPts val="0"/>
                        </a:spcAft>
                        <a:buNone/>
                      </a:pPr>
                      <a:r>
                        <a:rPr lang="en-GB">
                          <a:highlight>
                            <a:srgbClr val="FFFFFF"/>
                          </a:highlight>
                        </a:rPr>
                        <a:t>based on GenAI’s outlines.</a:t>
                      </a:r>
                      <a:endParaRPr>
                        <a:highlight>
                          <a:srgbClr val="FFFFFF"/>
                        </a:highlight>
                      </a:endParaRPr>
                    </a:p>
                    <a:p>
                      <a:pPr marL="0" lvl="0" indent="0" algn="ctr" rtl="0">
                        <a:spcBef>
                          <a:spcPts val="0"/>
                        </a:spcBef>
                        <a:spcAft>
                          <a:spcPts val="0"/>
                        </a:spcAft>
                        <a:buNone/>
                      </a:pPr>
                      <a:endParaRPr>
                        <a:highlight>
                          <a:srgbClr val="FFFFFF"/>
                        </a:highlight>
                      </a:endParaRPr>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extLst>
                  <a:ext uri="{0D108BD9-81ED-4DB2-BD59-A6C34878D82A}">
                    <a16:rowId xmlns:a16="http://schemas.microsoft.com/office/drawing/2014/main" val="10000"/>
                  </a:ext>
                </a:extLst>
              </a:tr>
              <a:tr h="29195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sp>
        <p:nvSpPr>
          <p:cNvPr id="272" name="Google Shape;272;p40"/>
          <p:cNvSpPr txBox="1"/>
          <p:nvPr/>
        </p:nvSpPr>
        <p:spPr>
          <a:xfrm>
            <a:off x="2389050" y="790013"/>
            <a:ext cx="4595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3"/>
              </a:rPr>
              <a:t>Guidance for generative AI in education and research | UNESCO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1"/>
          <p:cNvSpPr txBox="1">
            <a:spLocks noGrp="1"/>
          </p:cNvSpPr>
          <p:nvPr>
            <p:ph type="title"/>
          </p:nvPr>
        </p:nvSpPr>
        <p:spPr>
          <a:xfrm>
            <a:off x="311700" y="60275"/>
            <a:ext cx="8520600" cy="707400"/>
          </a:xfrm>
          <a:prstGeom prst="rect">
            <a:avLst/>
          </a:prstGeom>
          <a:ln w="9525" cap="flat" cmpd="sng">
            <a:solidFill>
              <a:srgbClr val="202124"/>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3300"/>
              </a:spcBef>
              <a:spcAft>
                <a:spcPts val="0"/>
              </a:spcAft>
              <a:buNone/>
            </a:pPr>
            <a:r>
              <a:rPr lang="en-GB" sz="2700" b="0">
                <a:solidFill>
                  <a:srgbClr val="000000"/>
                </a:solidFill>
                <a:highlight>
                  <a:srgbClr val="FFFFFF"/>
                </a:highlight>
                <a:latin typeface="Arial"/>
                <a:ea typeface="Arial"/>
                <a:cs typeface="Arial"/>
                <a:sym typeface="Arial"/>
              </a:rPr>
              <a:t>Five principles for the effective ethical use of generative AI</a:t>
            </a:r>
            <a:endParaRPr sz="2700" b="0">
              <a:solidFill>
                <a:srgbClr val="000000"/>
              </a:solidFill>
              <a:highlight>
                <a:srgbClr val="FFFFFF"/>
              </a:highlight>
              <a:latin typeface="Arial"/>
              <a:ea typeface="Arial"/>
              <a:cs typeface="Arial"/>
              <a:sym typeface="Arial"/>
            </a:endParaRPr>
          </a:p>
          <a:p>
            <a:pPr marL="0" lvl="0" indent="0" algn="l" rtl="0">
              <a:lnSpc>
                <a:spcPct val="115000"/>
              </a:lnSpc>
              <a:spcBef>
                <a:spcPts val="2700"/>
              </a:spcBef>
              <a:spcAft>
                <a:spcPts val="0"/>
              </a:spcAft>
              <a:buNone/>
            </a:pPr>
            <a:endParaRPr sz="1100" b="0">
              <a:solidFill>
                <a:srgbClr val="000000"/>
              </a:solidFill>
              <a:latin typeface="Arial"/>
              <a:ea typeface="Arial"/>
              <a:cs typeface="Arial"/>
              <a:sym typeface="Arial"/>
            </a:endParaRPr>
          </a:p>
          <a:p>
            <a:pPr marL="0" lvl="0" indent="0" algn="ctr" rtl="0">
              <a:spcBef>
                <a:spcPts val="0"/>
              </a:spcBef>
              <a:spcAft>
                <a:spcPts val="0"/>
              </a:spcAft>
              <a:buNone/>
            </a:pPr>
            <a:endParaRPr sz="2300" b="0">
              <a:solidFill>
                <a:srgbClr val="000000"/>
              </a:solidFill>
              <a:latin typeface="Montserrat Medium"/>
              <a:ea typeface="Montserrat Medium"/>
              <a:cs typeface="Montserrat Medium"/>
              <a:sym typeface="Montserrat Medium"/>
            </a:endParaRPr>
          </a:p>
          <a:p>
            <a:pPr marL="0" lvl="0" indent="0" algn="ctr" rtl="0">
              <a:spcBef>
                <a:spcPts val="0"/>
              </a:spcBef>
              <a:spcAft>
                <a:spcPts val="0"/>
              </a:spcAft>
              <a:buNone/>
            </a:pPr>
            <a:endParaRPr sz="2300" b="0">
              <a:solidFill>
                <a:srgbClr val="000000"/>
              </a:solidFill>
              <a:latin typeface="Montserrat Medium"/>
              <a:ea typeface="Montserrat Medium"/>
              <a:cs typeface="Montserrat Medium"/>
              <a:sym typeface="Montserrat Medium"/>
            </a:endParaRPr>
          </a:p>
        </p:txBody>
      </p:sp>
      <p:sp>
        <p:nvSpPr>
          <p:cNvPr id="278" name="Google Shape;278;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13</a:t>
            </a:fld>
            <a:endParaRPr/>
          </a:p>
        </p:txBody>
      </p:sp>
      <p:sp>
        <p:nvSpPr>
          <p:cNvPr id="279" name="Google Shape;279;p41"/>
          <p:cNvSpPr txBox="1">
            <a:spLocks noGrp="1"/>
          </p:cNvSpPr>
          <p:nvPr>
            <p:ph type="title" idx="4294967295"/>
          </p:nvPr>
        </p:nvSpPr>
        <p:spPr>
          <a:xfrm>
            <a:off x="0" y="4761850"/>
            <a:ext cx="9144000" cy="305400"/>
          </a:xfrm>
          <a:prstGeom prst="rect">
            <a:avLst/>
          </a:prstGeom>
          <a:solidFill>
            <a:srgbClr val="000000">
              <a:alpha val="4620"/>
            </a:srgbClr>
          </a:solidFill>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990"/>
              <a:buNone/>
            </a:pPr>
            <a:r>
              <a:rPr lang="en-GB" sz="980">
                <a:solidFill>
                  <a:schemeClr val="lt2"/>
                </a:solidFill>
              </a:rPr>
              <a:t>FLO  2023 |  Elkhoury &amp; Prud’homme-Genereux   | Future Facing  assessment</a:t>
            </a:r>
            <a:endParaRPr sz="980">
              <a:solidFill>
                <a:schemeClr val="lt2"/>
              </a:solidFill>
            </a:endParaRPr>
          </a:p>
        </p:txBody>
      </p:sp>
      <p:sp>
        <p:nvSpPr>
          <p:cNvPr id="280" name="Google Shape;280;p41"/>
          <p:cNvSpPr txBox="1"/>
          <p:nvPr/>
        </p:nvSpPr>
        <p:spPr>
          <a:xfrm>
            <a:off x="311700" y="445025"/>
            <a:ext cx="8520600" cy="9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000000"/>
              </a:solidFill>
            </a:endParaRPr>
          </a:p>
        </p:txBody>
      </p:sp>
      <p:sp>
        <p:nvSpPr>
          <p:cNvPr id="281" name="Google Shape;281;p41"/>
          <p:cNvSpPr txBox="1"/>
          <p:nvPr/>
        </p:nvSpPr>
        <p:spPr>
          <a:xfrm>
            <a:off x="2389050" y="790013"/>
            <a:ext cx="4595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3"/>
              </a:rPr>
              <a:t>Five principles for the effective ethical use of generative AI - LX at UTS</a:t>
            </a:r>
            <a:endParaRPr/>
          </a:p>
        </p:txBody>
      </p:sp>
      <p:pic>
        <p:nvPicPr>
          <p:cNvPr id="282" name="Google Shape;282;p41"/>
          <p:cNvPicPr preferRelativeResize="0"/>
          <p:nvPr/>
        </p:nvPicPr>
        <p:blipFill>
          <a:blip r:embed="rId4">
            <a:alphaModFix/>
          </a:blip>
          <a:stretch>
            <a:fillRect/>
          </a:stretch>
        </p:blipFill>
        <p:spPr>
          <a:xfrm>
            <a:off x="152400" y="1144025"/>
            <a:ext cx="8320051" cy="36913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xfrm>
            <a:off x="311700" y="60275"/>
            <a:ext cx="8520600" cy="707400"/>
          </a:xfrm>
          <a:prstGeom prst="rect">
            <a:avLst/>
          </a:prstGeom>
          <a:ln w="9525" cap="flat" cmpd="sng">
            <a:solidFill>
              <a:srgbClr val="202124"/>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3300"/>
              </a:spcBef>
              <a:spcAft>
                <a:spcPts val="0"/>
              </a:spcAft>
              <a:buNone/>
            </a:pPr>
            <a:r>
              <a:rPr lang="en-GB" sz="2700" b="0">
                <a:solidFill>
                  <a:srgbClr val="000000"/>
                </a:solidFill>
                <a:highlight>
                  <a:srgbClr val="FFFFFF"/>
                </a:highlight>
                <a:latin typeface="Arial"/>
                <a:ea typeface="Arial"/>
                <a:cs typeface="Arial"/>
                <a:sym typeface="Arial"/>
              </a:rPr>
              <a:t>Five principles for the effective ethical use of generative AI</a:t>
            </a:r>
            <a:endParaRPr sz="2700" b="0">
              <a:solidFill>
                <a:srgbClr val="000000"/>
              </a:solidFill>
              <a:highlight>
                <a:srgbClr val="FFFFFF"/>
              </a:highlight>
              <a:latin typeface="Arial"/>
              <a:ea typeface="Arial"/>
              <a:cs typeface="Arial"/>
              <a:sym typeface="Arial"/>
            </a:endParaRPr>
          </a:p>
          <a:p>
            <a:pPr marL="0" lvl="0" indent="0" algn="l" rtl="0">
              <a:lnSpc>
                <a:spcPct val="115000"/>
              </a:lnSpc>
              <a:spcBef>
                <a:spcPts val="2700"/>
              </a:spcBef>
              <a:spcAft>
                <a:spcPts val="0"/>
              </a:spcAft>
              <a:buNone/>
            </a:pPr>
            <a:endParaRPr sz="1100" b="0">
              <a:solidFill>
                <a:srgbClr val="000000"/>
              </a:solidFill>
              <a:latin typeface="Arial"/>
              <a:ea typeface="Arial"/>
              <a:cs typeface="Arial"/>
              <a:sym typeface="Arial"/>
            </a:endParaRPr>
          </a:p>
          <a:p>
            <a:pPr marL="0" lvl="0" indent="0" algn="ctr" rtl="0">
              <a:spcBef>
                <a:spcPts val="0"/>
              </a:spcBef>
              <a:spcAft>
                <a:spcPts val="0"/>
              </a:spcAft>
              <a:buNone/>
            </a:pPr>
            <a:endParaRPr sz="2300" b="0">
              <a:solidFill>
                <a:srgbClr val="000000"/>
              </a:solidFill>
              <a:latin typeface="Montserrat Medium"/>
              <a:ea typeface="Montserrat Medium"/>
              <a:cs typeface="Montserrat Medium"/>
              <a:sym typeface="Montserrat Medium"/>
            </a:endParaRPr>
          </a:p>
          <a:p>
            <a:pPr marL="0" lvl="0" indent="0" algn="ctr" rtl="0">
              <a:spcBef>
                <a:spcPts val="0"/>
              </a:spcBef>
              <a:spcAft>
                <a:spcPts val="0"/>
              </a:spcAft>
              <a:buNone/>
            </a:pPr>
            <a:endParaRPr sz="2300" b="0">
              <a:solidFill>
                <a:srgbClr val="000000"/>
              </a:solidFill>
              <a:latin typeface="Montserrat Medium"/>
              <a:ea typeface="Montserrat Medium"/>
              <a:cs typeface="Montserrat Medium"/>
              <a:sym typeface="Montserrat Medium"/>
            </a:endParaRPr>
          </a:p>
        </p:txBody>
      </p:sp>
      <p:sp>
        <p:nvSpPr>
          <p:cNvPr id="288" name="Google Shape;288;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14</a:t>
            </a:fld>
            <a:endParaRPr/>
          </a:p>
        </p:txBody>
      </p:sp>
      <p:sp>
        <p:nvSpPr>
          <p:cNvPr id="289" name="Google Shape;289;p42"/>
          <p:cNvSpPr txBox="1">
            <a:spLocks noGrp="1"/>
          </p:cNvSpPr>
          <p:nvPr>
            <p:ph type="title" idx="4294967295"/>
          </p:nvPr>
        </p:nvSpPr>
        <p:spPr>
          <a:xfrm>
            <a:off x="0" y="4761850"/>
            <a:ext cx="9144000" cy="305400"/>
          </a:xfrm>
          <a:prstGeom prst="rect">
            <a:avLst/>
          </a:prstGeom>
          <a:solidFill>
            <a:srgbClr val="000000">
              <a:alpha val="4620"/>
            </a:srgbClr>
          </a:solidFill>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990"/>
              <a:buNone/>
            </a:pPr>
            <a:r>
              <a:rPr lang="en-GB" sz="980">
                <a:solidFill>
                  <a:schemeClr val="lt2"/>
                </a:solidFill>
              </a:rPr>
              <a:t>FLO  2023 |  Elkhoury &amp; Prud’homme-Genereux   | Future Facing  assessment</a:t>
            </a:r>
            <a:endParaRPr sz="980">
              <a:solidFill>
                <a:schemeClr val="lt2"/>
              </a:solidFill>
            </a:endParaRPr>
          </a:p>
        </p:txBody>
      </p:sp>
      <p:sp>
        <p:nvSpPr>
          <p:cNvPr id="290" name="Google Shape;290;p42"/>
          <p:cNvSpPr txBox="1"/>
          <p:nvPr/>
        </p:nvSpPr>
        <p:spPr>
          <a:xfrm>
            <a:off x="311700" y="445025"/>
            <a:ext cx="8520600" cy="9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000000"/>
              </a:solidFill>
            </a:endParaRPr>
          </a:p>
        </p:txBody>
      </p:sp>
      <p:sp>
        <p:nvSpPr>
          <p:cNvPr id="291" name="Google Shape;291;p42"/>
          <p:cNvSpPr txBox="1"/>
          <p:nvPr/>
        </p:nvSpPr>
        <p:spPr>
          <a:xfrm>
            <a:off x="2389050" y="790013"/>
            <a:ext cx="4595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3"/>
              </a:rPr>
              <a:t>Five principles for the effective ethical use of generative AI - LX at UTS</a:t>
            </a:r>
            <a:endParaRPr/>
          </a:p>
        </p:txBody>
      </p:sp>
      <p:sp>
        <p:nvSpPr>
          <p:cNvPr id="292" name="Google Shape;292;p42"/>
          <p:cNvSpPr txBox="1"/>
          <p:nvPr/>
        </p:nvSpPr>
        <p:spPr>
          <a:xfrm>
            <a:off x="484375" y="1701350"/>
            <a:ext cx="8264400" cy="2290800"/>
          </a:xfrm>
          <a:prstGeom prst="rect">
            <a:avLst/>
          </a:prstGeom>
          <a:noFill/>
          <a:ln>
            <a:noFill/>
          </a:ln>
        </p:spPr>
        <p:txBody>
          <a:bodyPr spcFirstLastPara="1" wrap="square" lIns="91425" tIns="91425" rIns="91425" bIns="91425" anchor="t" anchorCtr="0">
            <a:spAutoFit/>
          </a:bodyPr>
          <a:lstStyle/>
          <a:p>
            <a:pPr marL="0" lvl="0" indent="0" algn="l" rtl="0">
              <a:lnSpc>
                <a:spcPct val="184615"/>
              </a:lnSpc>
              <a:spcBef>
                <a:spcPts val="0"/>
              </a:spcBef>
              <a:spcAft>
                <a:spcPts val="0"/>
              </a:spcAft>
              <a:buNone/>
            </a:pPr>
            <a:r>
              <a:rPr lang="en-GB" sz="1650">
                <a:highlight>
                  <a:srgbClr val="FFFFFF"/>
                </a:highlight>
              </a:rPr>
              <a:t>What you can do</a:t>
            </a:r>
            <a:endParaRPr sz="1650">
              <a:highlight>
                <a:srgbClr val="FFFFFF"/>
              </a:highlight>
            </a:endParaRPr>
          </a:p>
          <a:p>
            <a:pPr marL="0" lvl="0" indent="0" algn="l" rtl="0">
              <a:lnSpc>
                <a:spcPct val="115000"/>
              </a:lnSpc>
              <a:spcBef>
                <a:spcPts val="1100"/>
              </a:spcBef>
              <a:spcAft>
                <a:spcPts val="0"/>
              </a:spcAft>
              <a:buNone/>
            </a:pPr>
            <a:r>
              <a:rPr lang="en-GB" sz="1200">
                <a:highlight>
                  <a:srgbClr val="FFFFFF"/>
                </a:highlight>
              </a:rPr>
              <a:t>Course Directors and Subject Coordinators should update curricula to include GenAI as a professional tool.  </a:t>
            </a:r>
            <a:endParaRPr sz="1200">
              <a:highlight>
                <a:srgbClr val="FFFFFF"/>
              </a:highlight>
            </a:endParaRPr>
          </a:p>
          <a:p>
            <a:pPr marL="0" lvl="0" indent="0" algn="l" rtl="0">
              <a:lnSpc>
                <a:spcPct val="115000"/>
              </a:lnSpc>
              <a:spcBef>
                <a:spcPts val="1800"/>
              </a:spcBef>
              <a:spcAft>
                <a:spcPts val="0"/>
              </a:spcAft>
              <a:buNone/>
            </a:pPr>
            <a:r>
              <a:rPr lang="en-GB" sz="1200">
                <a:highlight>
                  <a:srgbClr val="FFFFFF"/>
                </a:highlight>
              </a:rPr>
              <a:t>Assessments should reduce the risk of using GenAI for misconduct but also allow students to demonstrate they know how to use it in the context of their course. </a:t>
            </a:r>
            <a:endParaRPr sz="1200">
              <a:highlight>
                <a:srgbClr val="FFFFFF"/>
              </a:highlight>
            </a:endParaRPr>
          </a:p>
          <a:p>
            <a:pPr marL="0" lvl="0" indent="0" algn="l" rtl="0">
              <a:lnSpc>
                <a:spcPct val="115000"/>
              </a:lnSpc>
              <a:spcBef>
                <a:spcPts val="1800"/>
              </a:spcBef>
              <a:spcAft>
                <a:spcPts val="1800"/>
              </a:spcAft>
              <a:buNone/>
            </a:pPr>
            <a:r>
              <a:rPr lang="en-GB" sz="1200">
                <a:highlight>
                  <a:srgbClr val="FFFFFF"/>
                </a:highlight>
              </a:rPr>
              <a:t>Do students still need to demonstrate mastery without AI tools? Should authentic performance with AI tools become an explicit goal? Or are both now needed? </a:t>
            </a:r>
            <a:endParaRPr sz="1200">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3"/>
          <p:cNvSpPr txBox="1">
            <a:spLocks noGrp="1"/>
          </p:cNvSpPr>
          <p:nvPr>
            <p:ph type="title"/>
          </p:nvPr>
        </p:nvSpPr>
        <p:spPr>
          <a:xfrm>
            <a:off x="3629725" y="0"/>
            <a:ext cx="1973700" cy="707400"/>
          </a:xfrm>
          <a:prstGeom prst="rect">
            <a:avLst/>
          </a:prstGeom>
          <a:ln w="9525" cap="flat" cmpd="sng">
            <a:solidFill>
              <a:srgbClr val="202124"/>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3300"/>
              </a:spcBef>
              <a:spcAft>
                <a:spcPts val="0"/>
              </a:spcAft>
              <a:buNone/>
            </a:pPr>
            <a:r>
              <a:rPr lang="en-GB" sz="2700" b="0">
                <a:solidFill>
                  <a:srgbClr val="000000"/>
                </a:solidFill>
                <a:highlight>
                  <a:srgbClr val="FFFFFF"/>
                </a:highlight>
                <a:latin typeface="Arial"/>
                <a:ea typeface="Arial"/>
                <a:cs typeface="Arial"/>
                <a:sym typeface="Arial"/>
              </a:rPr>
              <a:t>Examples</a:t>
            </a:r>
            <a:endParaRPr sz="2700" b="0">
              <a:solidFill>
                <a:srgbClr val="000000"/>
              </a:solidFill>
              <a:highlight>
                <a:srgbClr val="FFFFFF"/>
              </a:highlight>
              <a:latin typeface="Arial"/>
              <a:ea typeface="Arial"/>
              <a:cs typeface="Arial"/>
              <a:sym typeface="Arial"/>
            </a:endParaRPr>
          </a:p>
          <a:p>
            <a:pPr marL="0" lvl="0" indent="0" algn="l" rtl="0">
              <a:lnSpc>
                <a:spcPct val="115000"/>
              </a:lnSpc>
              <a:spcBef>
                <a:spcPts val="2700"/>
              </a:spcBef>
              <a:spcAft>
                <a:spcPts val="0"/>
              </a:spcAft>
              <a:buNone/>
            </a:pPr>
            <a:endParaRPr sz="1100" b="0">
              <a:solidFill>
                <a:srgbClr val="000000"/>
              </a:solidFill>
              <a:latin typeface="Arial"/>
              <a:ea typeface="Arial"/>
              <a:cs typeface="Arial"/>
              <a:sym typeface="Arial"/>
            </a:endParaRPr>
          </a:p>
          <a:p>
            <a:pPr marL="0" lvl="0" indent="0" algn="ctr" rtl="0">
              <a:spcBef>
                <a:spcPts val="0"/>
              </a:spcBef>
              <a:spcAft>
                <a:spcPts val="0"/>
              </a:spcAft>
              <a:buNone/>
            </a:pPr>
            <a:endParaRPr sz="2300" b="0">
              <a:solidFill>
                <a:srgbClr val="000000"/>
              </a:solidFill>
              <a:latin typeface="Montserrat Medium"/>
              <a:ea typeface="Montserrat Medium"/>
              <a:cs typeface="Montserrat Medium"/>
              <a:sym typeface="Montserrat Medium"/>
            </a:endParaRPr>
          </a:p>
          <a:p>
            <a:pPr marL="0" lvl="0" indent="0" algn="ctr" rtl="0">
              <a:spcBef>
                <a:spcPts val="0"/>
              </a:spcBef>
              <a:spcAft>
                <a:spcPts val="0"/>
              </a:spcAft>
              <a:buNone/>
            </a:pPr>
            <a:endParaRPr sz="2300" b="0">
              <a:solidFill>
                <a:srgbClr val="000000"/>
              </a:solidFill>
              <a:latin typeface="Montserrat Medium"/>
              <a:ea typeface="Montserrat Medium"/>
              <a:cs typeface="Montserrat Medium"/>
              <a:sym typeface="Montserrat Medium"/>
            </a:endParaRPr>
          </a:p>
        </p:txBody>
      </p:sp>
      <p:sp>
        <p:nvSpPr>
          <p:cNvPr id="298" name="Google Shape;298;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15</a:t>
            </a:fld>
            <a:endParaRPr/>
          </a:p>
        </p:txBody>
      </p:sp>
      <p:sp>
        <p:nvSpPr>
          <p:cNvPr id="299" name="Google Shape;299;p43"/>
          <p:cNvSpPr txBox="1">
            <a:spLocks noGrp="1"/>
          </p:cNvSpPr>
          <p:nvPr>
            <p:ph type="title" idx="4294967295"/>
          </p:nvPr>
        </p:nvSpPr>
        <p:spPr>
          <a:xfrm>
            <a:off x="0" y="4761850"/>
            <a:ext cx="9144000" cy="305400"/>
          </a:xfrm>
          <a:prstGeom prst="rect">
            <a:avLst/>
          </a:prstGeom>
          <a:solidFill>
            <a:srgbClr val="000000">
              <a:alpha val="4620"/>
            </a:srgbClr>
          </a:solidFill>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990"/>
              <a:buNone/>
            </a:pPr>
            <a:r>
              <a:rPr lang="en-GB" sz="980">
                <a:solidFill>
                  <a:schemeClr val="lt2"/>
                </a:solidFill>
              </a:rPr>
              <a:t>FLO  2023 |  Elkhoury &amp; Prud’homme-Genereux   | Future Facing  assessment</a:t>
            </a:r>
            <a:endParaRPr sz="980">
              <a:solidFill>
                <a:schemeClr val="l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4"/>
          <p:cNvSpPr txBox="1"/>
          <p:nvPr/>
        </p:nvSpPr>
        <p:spPr>
          <a:xfrm>
            <a:off x="781050" y="2310150"/>
            <a:ext cx="6127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3"/>
              </a:rPr>
              <a:t>230928 assessment practices - participants - Google Slides</a:t>
            </a:r>
            <a:endParaRPr/>
          </a:p>
        </p:txBody>
      </p:sp>
      <p:sp>
        <p:nvSpPr>
          <p:cNvPr id="305" name="Google Shape;305;p44"/>
          <p:cNvSpPr txBox="1"/>
          <p:nvPr/>
        </p:nvSpPr>
        <p:spPr>
          <a:xfrm>
            <a:off x="781050" y="771525"/>
            <a:ext cx="7746600" cy="1457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000"/>
              </a:spcBef>
              <a:spcAft>
                <a:spcPts val="0"/>
              </a:spcAft>
              <a:buNone/>
            </a:pPr>
            <a:r>
              <a:rPr lang="en-GB" sz="2000"/>
              <a:t>Talking Teaching webinar on Revisiting Assessment Practices in Response to AI</a:t>
            </a:r>
            <a:endParaRPr sz="2000"/>
          </a:p>
          <a:p>
            <a:pPr marL="0" lvl="0" indent="0" algn="l" rtl="0">
              <a:lnSpc>
                <a:spcPct val="115000"/>
              </a:lnSpc>
              <a:spcBef>
                <a:spcPts val="2000"/>
              </a:spcBef>
              <a:spcAft>
                <a:spcPts val="600"/>
              </a:spcAft>
              <a:buNone/>
            </a:pPr>
            <a:r>
              <a:rPr lang="en-GB" sz="2000"/>
              <a:t>Oxford Brooks University </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5"/>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800">
                <a:solidFill>
                  <a:srgbClr val="000000"/>
                </a:solidFill>
                <a:latin typeface="Montserrat Medium"/>
                <a:ea typeface="Montserrat Medium"/>
                <a:cs typeface="Montserrat Medium"/>
                <a:sym typeface="Montserrat Medium"/>
              </a:rPr>
              <a:t>Revisiting our Marking Criteria: Practice</a:t>
            </a:r>
            <a:endParaRPr sz="2800">
              <a:solidFill>
                <a:srgbClr val="000000"/>
              </a:solidFill>
              <a:latin typeface="Montserrat Medium"/>
              <a:ea typeface="Montserrat Medium"/>
              <a:cs typeface="Montserrat Medium"/>
              <a:sym typeface="Montserrat Medium"/>
            </a:endParaRPr>
          </a:p>
        </p:txBody>
      </p:sp>
      <p:graphicFrame>
        <p:nvGraphicFramePr>
          <p:cNvPr id="311" name="Google Shape;311;p45"/>
          <p:cNvGraphicFramePr/>
          <p:nvPr/>
        </p:nvGraphicFramePr>
        <p:xfrm>
          <a:off x="476150" y="1750125"/>
          <a:ext cx="3000000" cy="3000000"/>
        </p:xfrm>
        <a:graphic>
          <a:graphicData uri="http://schemas.openxmlformats.org/drawingml/2006/table">
            <a:tbl>
              <a:tblPr>
                <a:noFill/>
                <a:tableStyleId>{54D1FEF3-41F5-4000-91B3-AE7AF3292664}</a:tableStyleId>
              </a:tblPr>
              <a:tblGrid>
                <a:gridCol w="2527125">
                  <a:extLst>
                    <a:ext uri="{9D8B030D-6E8A-4147-A177-3AD203B41FA5}">
                      <a16:colId xmlns:a16="http://schemas.microsoft.com/office/drawing/2014/main" val="20000"/>
                    </a:ext>
                  </a:extLst>
                </a:gridCol>
                <a:gridCol w="58290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sz="1200" b="1">
                          <a:latin typeface="Montserrat"/>
                          <a:ea typeface="Montserrat"/>
                          <a:cs typeface="Montserrat"/>
                          <a:sym typeface="Montserrat"/>
                        </a:rPr>
                        <a:t>Criterion</a:t>
                      </a:r>
                      <a:endParaRPr sz="1200" b="1">
                        <a:latin typeface="Montserrat"/>
                        <a:ea typeface="Montserrat"/>
                        <a:cs typeface="Montserrat"/>
                        <a:sym typeface="Montserrat"/>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b="1">
                          <a:latin typeface="Montserrat"/>
                          <a:ea typeface="Montserrat"/>
                          <a:cs typeface="Montserrat"/>
                          <a:sym typeface="Montserrat"/>
                        </a:rPr>
                        <a:t>Example descriptor at A+</a:t>
                      </a:r>
                      <a:endParaRPr sz="1200" b="1">
                        <a:latin typeface="Montserrat"/>
                        <a:ea typeface="Montserrat"/>
                        <a:cs typeface="Montserrat"/>
                        <a:sym typeface="Montserrat"/>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sz="1200" i="1">
                          <a:latin typeface="Montserrat"/>
                          <a:ea typeface="Montserrat"/>
                          <a:cs typeface="Montserrat"/>
                          <a:sym typeface="Montserrat"/>
                        </a:rPr>
                        <a:t>Awareness of written academic text characteristics</a:t>
                      </a:r>
                      <a:endParaRPr sz="1200" i="1">
                        <a:latin typeface="Montserrat"/>
                        <a:ea typeface="Montserrat"/>
                        <a:cs typeface="Montserrat"/>
                        <a:sym typeface="Montserrat"/>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304800" algn="l" rtl="0">
                        <a:lnSpc>
                          <a:spcPct val="115000"/>
                        </a:lnSpc>
                        <a:spcBef>
                          <a:spcPts val="0"/>
                        </a:spcBef>
                        <a:spcAft>
                          <a:spcPts val="0"/>
                        </a:spcAft>
                        <a:buSzPts val="1200"/>
                        <a:buFont typeface="Montserrat"/>
                        <a:buChar char="●"/>
                      </a:pPr>
                      <a:r>
                        <a:rPr lang="en-GB" sz="1200">
                          <a:latin typeface="Montserrat"/>
                          <a:ea typeface="Montserrat"/>
                          <a:cs typeface="Montserrat"/>
                          <a:sym typeface="Montserrat"/>
                        </a:rPr>
                        <a:t>All links are traceable</a:t>
                      </a:r>
                      <a:endParaRPr sz="1200">
                        <a:latin typeface="Montserrat"/>
                        <a:ea typeface="Montserrat"/>
                        <a:cs typeface="Montserrat"/>
                        <a:sym typeface="Montserrat"/>
                      </a:endParaRPr>
                    </a:p>
                    <a:p>
                      <a:pPr marL="457200" lvl="0" indent="-304800" algn="l" rtl="0">
                        <a:lnSpc>
                          <a:spcPct val="115000"/>
                        </a:lnSpc>
                        <a:spcBef>
                          <a:spcPts val="0"/>
                        </a:spcBef>
                        <a:spcAft>
                          <a:spcPts val="0"/>
                        </a:spcAft>
                        <a:buSzPts val="1200"/>
                        <a:buFont typeface="Montserrat"/>
                        <a:buChar char="●"/>
                      </a:pPr>
                      <a:r>
                        <a:rPr lang="en-GB" sz="1200">
                          <a:latin typeface="Montserrat"/>
                          <a:ea typeface="Montserrat"/>
                          <a:cs typeface="Montserrat"/>
                          <a:sym typeface="Montserrat"/>
                        </a:rPr>
                        <a:t>Self-evaluation of these features is explicit and insightful</a:t>
                      </a:r>
                      <a:endParaRPr sz="1200">
                        <a:latin typeface="Montserrat"/>
                        <a:ea typeface="Montserrat"/>
                        <a:cs typeface="Montserrat"/>
                        <a:sym typeface="Montserrat"/>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rgbClr val="000000"/>
                        </a:buClr>
                        <a:buSzPts val="1100"/>
                        <a:buFont typeface="Arial"/>
                        <a:buNone/>
                      </a:pPr>
                      <a:r>
                        <a:rPr lang="en-GB" sz="1200" i="1">
                          <a:solidFill>
                            <a:srgbClr val="000000"/>
                          </a:solidFill>
                          <a:latin typeface="Montserrat"/>
                          <a:ea typeface="Montserrat"/>
                          <a:cs typeface="Montserrat"/>
                          <a:sym typeface="Montserrat"/>
                        </a:rPr>
                        <a:t>Academic discourse, language and conventions</a:t>
                      </a:r>
                      <a:endParaRPr sz="1200" i="1">
                        <a:latin typeface="Montserrat"/>
                        <a:ea typeface="Montserrat"/>
                        <a:cs typeface="Montserrat"/>
                        <a:sym typeface="Montserrat"/>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304800" algn="l" rtl="0">
                        <a:lnSpc>
                          <a:spcPct val="115000"/>
                        </a:lnSpc>
                        <a:spcBef>
                          <a:spcPts val="0"/>
                        </a:spcBef>
                        <a:spcAft>
                          <a:spcPts val="0"/>
                        </a:spcAft>
                        <a:buSzPts val="1200"/>
                        <a:buFont typeface="Montserrat"/>
                        <a:buChar char="●"/>
                      </a:pPr>
                      <a:r>
                        <a:rPr lang="en-GB" sz="1200">
                          <a:latin typeface="Montserrat"/>
                          <a:ea typeface="Montserrat"/>
                          <a:cs typeface="Montserrat"/>
                          <a:sym typeface="Montserrat"/>
                        </a:rPr>
                        <a:t>Strong awareness and application of appropriate style evident throughout</a:t>
                      </a:r>
                      <a:endParaRPr sz="1200">
                        <a:latin typeface="Montserrat"/>
                        <a:ea typeface="Montserrat"/>
                        <a:cs typeface="Montserrat"/>
                        <a:sym typeface="Montserrat"/>
                      </a:endParaRPr>
                    </a:p>
                    <a:p>
                      <a:pPr marL="457200" lvl="0" indent="-304800" algn="l" rtl="0">
                        <a:lnSpc>
                          <a:spcPct val="115000"/>
                        </a:lnSpc>
                        <a:spcBef>
                          <a:spcPts val="0"/>
                        </a:spcBef>
                        <a:spcAft>
                          <a:spcPts val="0"/>
                        </a:spcAft>
                        <a:buSzPts val="1200"/>
                        <a:buFont typeface="Montserrat"/>
                        <a:buChar char="●"/>
                      </a:pPr>
                      <a:r>
                        <a:rPr lang="en-GB" sz="1200">
                          <a:latin typeface="Montserrat"/>
                          <a:ea typeface="Montserrat"/>
                          <a:cs typeface="Montserrat"/>
                          <a:sym typeface="Montserrat"/>
                        </a:rPr>
                        <a:t>Self-evaluation of these features is explicit and insightful.</a:t>
                      </a:r>
                      <a:endParaRPr sz="1200">
                        <a:latin typeface="Montserrat"/>
                        <a:ea typeface="Montserrat"/>
                        <a:cs typeface="Montserrat"/>
                        <a:sym typeface="Montserrat"/>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sz="1200" i="1">
                          <a:latin typeface="Montserrat"/>
                          <a:ea typeface="Montserrat"/>
                          <a:cs typeface="Montserrat"/>
                          <a:sym typeface="Montserrat"/>
                        </a:rPr>
                        <a:t>Use of sources</a:t>
                      </a:r>
                      <a:endParaRPr sz="1200" i="1">
                        <a:latin typeface="Montserrat"/>
                        <a:ea typeface="Montserrat"/>
                        <a:cs typeface="Montserrat"/>
                        <a:sym typeface="Montserrat"/>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304800" algn="l" rtl="0">
                        <a:lnSpc>
                          <a:spcPct val="115000"/>
                        </a:lnSpc>
                        <a:spcBef>
                          <a:spcPts val="0"/>
                        </a:spcBef>
                        <a:spcAft>
                          <a:spcPts val="0"/>
                        </a:spcAft>
                        <a:buSzPts val="1200"/>
                        <a:buFont typeface="Montserrat"/>
                        <a:buChar char="●"/>
                      </a:pPr>
                      <a:r>
                        <a:rPr lang="en-GB" sz="1200">
                          <a:solidFill>
                            <a:srgbClr val="000000"/>
                          </a:solidFill>
                          <a:latin typeface="Montserrat"/>
                          <a:ea typeface="Montserrat"/>
                          <a:cs typeface="Montserrat"/>
                          <a:sym typeface="Montserrat"/>
                        </a:rPr>
                        <a:t>Rationale for source selection is strong</a:t>
                      </a:r>
                      <a:endParaRPr sz="1200">
                        <a:latin typeface="Montserrat"/>
                        <a:ea typeface="Montserrat"/>
                        <a:cs typeface="Montserrat"/>
                        <a:sym typeface="Montserrat"/>
                      </a:endParaRPr>
                    </a:p>
                    <a:p>
                      <a:pPr marL="457200" lvl="0" indent="-304800" algn="l" rtl="0">
                        <a:lnSpc>
                          <a:spcPct val="115000"/>
                        </a:lnSpc>
                        <a:spcBef>
                          <a:spcPts val="0"/>
                        </a:spcBef>
                        <a:spcAft>
                          <a:spcPts val="0"/>
                        </a:spcAft>
                        <a:buSzPts val="1200"/>
                        <a:buFont typeface="Montserrat"/>
                        <a:buChar char="●"/>
                      </a:pPr>
                      <a:r>
                        <a:rPr lang="en-GB" sz="1200">
                          <a:latin typeface="Montserrat"/>
                          <a:ea typeface="Montserrat"/>
                          <a:cs typeface="Montserrat"/>
                          <a:sym typeface="Montserrat"/>
                        </a:rPr>
                        <a:t>Strong evidence of critical reading throughout research process</a:t>
                      </a:r>
                      <a:endParaRPr sz="1200">
                        <a:latin typeface="Montserrat"/>
                        <a:ea typeface="Montserrat"/>
                        <a:cs typeface="Montserrat"/>
                        <a:sym typeface="Montserrat"/>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sz="1200" b="1" i="1">
                          <a:latin typeface="Montserrat"/>
                          <a:ea typeface="Montserrat"/>
                          <a:cs typeface="Montserrat"/>
                          <a:sym typeface="Montserrat"/>
                        </a:rPr>
                        <a:t>Evidence of learning process</a:t>
                      </a:r>
                      <a:endParaRPr sz="1200" b="1" i="1">
                        <a:latin typeface="Montserrat"/>
                        <a:ea typeface="Montserrat"/>
                        <a:cs typeface="Montserrat"/>
                        <a:sym typeface="Montserrat"/>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457200" lvl="0" indent="-304800" algn="l" rtl="0">
                        <a:lnSpc>
                          <a:spcPct val="115000"/>
                        </a:lnSpc>
                        <a:spcBef>
                          <a:spcPts val="0"/>
                        </a:spcBef>
                        <a:spcAft>
                          <a:spcPts val="0"/>
                        </a:spcAft>
                        <a:buSzPts val="1200"/>
                        <a:buFont typeface="Montserrat"/>
                        <a:buChar char="●"/>
                      </a:pPr>
                      <a:r>
                        <a:rPr lang="en-GB" sz="1200">
                          <a:latin typeface="Montserrat"/>
                          <a:ea typeface="Montserrat"/>
                          <a:cs typeface="Montserrat"/>
                          <a:sym typeface="Montserrat"/>
                        </a:rPr>
                        <a:t>Highly appropriate examples chosen to illustrate learning process. </a:t>
                      </a:r>
                      <a:endParaRPr sz="1200">
                        <a:latin typeface="Montserrat"/>
                        <a:ea typeface="Montserrat"/>
                        <a:cs typeface="Montserrat"/>
                        <a:sym typeface="Montserrat"/>
                      </a:endParaRPr>
                    </a:p>
                    <a:p>
                      <a:pPr marL="457200" lvl="0" indent="-304800" algn="l" rtl="0">
                        <a:lnSpc>
                          <a:spcPct val="115000"/>
                        </a:lnSpc>
                        <a:spcBef>
                          <a:spcPts val="0"/>
                        </a:spcBef>
                        <a:spcAft>
                          <a:spcPts val="0"/>
                        </a:spcAft>
                        <a:buSzPts val="1200"/>
                        <a:buFont typeface="Montserrat"/>
                        <a:buChar char="●"/>
                      </a:pPr>
                      <a:r>
                        <a:rPr lang="en-GB" sz="1200">
                          <a:latin typeface="Montserrat"/>
                          <a:ea typeface="Montserrat"/>
                          <a:cs typeface="Montserrat"/>
                          <a:sym typeface="Montserrat"/>
                        </a:rPr>
                        <a:t>Clear rationale and plan for continuing development</a:t>
                      </a:r>
                      <a:endParaRPr sz="1200">
                        <a:latin typeface="Montserrat"/>
                        <a:ea typeface="Montserrat"/>
                        <a:cs typeface="Montserrat"/>
                        <a:sym typeface="Montserrat"/>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4"/>
                  </a:ext>
                </a:extLst>
              </a:tr>
            </a:tbl>
          </a:graphicData>
        </a:graphic>
      </p:graphicFrame>
      <p:sp>
        <p:nvSpPr>
          <p:cNvPr id="312" name="Google Shape;312;p45"/>
          <p:cNvSpPr txBox="1"/>
          <p:nvPr/>
        </p:nvSpPr>
        <p:spPr>
          <a:xfrm>
            <a:off x="681750" y="1267075"/>
            <a:ext cx="7780500" cy="4602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Font typeface="Montserrat"/>
              <a:buChar char="●"/>
            </a:pPr>
            <a:r>
              <a:rPr lang="en-GB">
                <a:latin typeface="Montserrat"/>
                <a:ea typeface="Montserrat"/>
                <a:cs typeface="Montserrat"/>
                <a:sym typeface="Montserrat"/>
              </a:rPr>
              <a:t>Evidence of writing process and </a:t>
            </a:r>
            <a:r>
              <a:rPr lang="en-GB">
                <a:solidFill>
                  <a:srgbClr val="000000"/>
                </a:solidFill>
                <a:latin typeface="Montserrat"/>
                <a:ea typeface="Montserrat"/>
                <a:cs typeface="Montserrat"/>
                <a:sym typeface="Montserrat"/>
              </a:rPr>
              <a:t>reflection</a:t>
            </a:r>
            <a:r>
              <a:rPr lang="en-GB">
                <a:latin typeface="Montserrat"/>
                <a:ea typeface="Montserrat"/>
                <a:cs typeface="Montserrat"/>
                <a:sym typeface="Montserrat"/>
              </a:rPr>
              <a:t> </a:t>
            </a:r>
            <a:r>
              <a:rPr lang="en-GB" b="1">
                <a:latin typeface="Montserrat"/>
                <a:ea typeface="Montserrat"/>
                <a:cs typeface="Montserrat"/>
                <a:sym typeface="Montserrat"/>
              </a:rPr>
              <a:t>explicit </a:t>
            </a:r>
            <a:r>
              <a:rPr lang="en-GB">
                <a:latin typeface="Montserrat"/>
                <a:ea typeface="Montserrat"/>
                <a:cs typeface="Montserrat"/>
                <a:sym typeface="Montserrat"/>
              </a:rPr>
              <a:t>and</a:t>
            </a:r>
            <a:r>
              <a:rPr lang="en-GB" b="1">
                <a:latin typeface="Montserrat"/>
                <a:ea typeface="Montserrat"/>
                <a:cs typeface="Montserrat"/>
                <a:sym typeface="Montserrat"/>
              </a:rPr>
              <a:t> i</a:t>
            </a:r>
            <a:r>
              <a:rPr lang="en-GB" b="1">
                <a:solidFill>
                  <a:srgbClr val="000000"/>
                </a:solidFill>
                <a:latin typeface="Montserrat"/>
                <a:ea typeface="Montserrat"/>
                <a:cs typeface="Montserrat"/>
                <a:sym typeface="Montserrat"/>
              </a:rPr>
              <a:t>ntegrated</a:t>
            </a:r>
            <a:r>
              <a:rPr lang="en-GB">
                <a:solidFill>
                  <a:srgbClr val="000000"/>
                </a:solidFill>
                <a:latin typeface="Montserrat"/>
                <a:ea typeface="Montserrat"/>
                <a:cs typeface="Montserrat"/>
                <a:sym typeface="Montserrat"/>
              </a:rPr>
              <a:t> throughout</a:t>
            </a:r>
            <a:endParaRPr b="1">
              <a:latin typeface="Montserrat"/>
              <a:ea typeface="Montserrat"/>
              <a:cs typeface="Montserrat"/>
              <a:sym typeface="Montserrat"/>
            </a:endParaRPr>
          </a:p>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6"/>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800">
                <a:latin typeface="Montserrat Medium"/>
                <a:ea typeface="Montserrat Medium"/>
                <a:cs typeface="Montserrat Medium"/>
                <a:sym typeface="Montserrat Medium"/>
              </a:rPr>
              <a:t>Mechanical design fundamental course</a:t>
            </a:r>
            <a:endParaRPr sz="2800">
              <a:solidFill>
                <a:srgbClr val="000000"/>
              </a:solidFill>
              <a:latin typeface="Montserrat Medium"/>
              <a:ea typeface="Montserrat Medium"/>
              <a:cs typeface="Montserrat Medium"/>
              <a:sym typeface="Montserrat Medium"/>
            </a:endParaRPr>
          </a:p>
        </p:txBody>
      </p:sp>
      <p:sp>
        <p:nvSpPr>
          <p:cNvPr id="318" name="Google Shape;318;p46"/>
          <p:cNvSpPr txBox="1"/>
          <p:nvPr/>
        </p:nvSpPr>
        <p:spPr>
          <a:xfrm>
            <a:off x="681750" y="1267075"/>
            <a:ext cx="7780500" cy="4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46"/>
          <p:cNvSpPr txBox="1"/>
          <p:nvPr/>
        </p:nvSpPr>
        <p:spPr>
          <a:xfrm>
            <a:off x="567400" y="1147125"/>
            <a:ext cx="7330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3"/>
              </a:rPr>
              <a:t>41059-Mechanical-Design-Fundamental-Studio-1.pdf (amazonaws.com)</a:t>
            </a:r>
            <a:endParaRPr/>
          </a:p>
        </p:txBody>
      </p:sp>
      <p:pic>
        <p:nvPicPr>
          <p:cNvPr id="320" name="Google Shape;320;p46"/>
          <p:cNvPicPr preferRelativeResize="0"/>
          <p:nvPr/>
        </p:nvPicPr>
        <p:blipFill rotWithShape="1">
          <a:blip r:embed="rId4">
            <a:alphaModFix/>
          </a:blip>
          <a:srcRect l="12678" t="26907" r="18194" b="42965"/>
          <a:stretch/>
        </p:blipFill>
        <p:spPr>
          <a:xfrm>
            <a:off x="622513" y="2079200"/>
            <a:ext cx="7898976" cy="19365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7"/>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800">
                <a:latin typeface="Montserrat Medium"/>
                <a:ea typeface="Montserrat Medium"/>
                <a:cs typeface="Montserrat Medium"/>
                <a:sym typeface="Montserrat Medium"/>
              </a:rPr>
              <a:t> Applied Natural Language Processing</a:t>
            </a:r>
            <a:endParaRPr sz="2800">
              <a:solidFill>
                <a:srgbClr val="000000"/>
              </a:solidFill>
              <a:latin typeface="Montserrat Medium"/>
              <a:ea typeface="Montserrat Medium"/>
              <a:cs typeface="Montserrat Medium"/>
              <a:sym typeface="Montserrat Medium"/>
            </a:endParaRPr>
          </a:p>
        </p:txBody>
      </p:sp>
      <p:sp>
        <p:nvSpPr>
          <p:cNvPr id="326" name="Google Shape;326;p47"/>
          <p:cNvSpPr txBox="1"/>
          <p:nvPr/>
        </p:nvSpPr>
        <p:spPr>
          <a:xfrm>
            <a:off x="681750" y="1267075"/>
            <a:ext cx="7780500" cy="4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47"/>
          <p:cNvSpPr txBox="1"/>
          <p:nvPr/>
        </p:nvSpPr>
        <p:spPr>
          <a:xfrm>
            <a:off x="567400" y="1147125"/>
            <a:ext cx="7330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3"/>
              </a:rPr>
              <a:t>36118-Applied-NLP-AT1.pdf (amazonaws.com)</a:t>
            </a:r>
            <a:endParaRPr/>
          </a:p>
        </p:txBody>
      </p:sp>
      <p:pic>
        <p:nvPicPr>
          <p:cNvPr id="328" name="Google Shape;328;p47"/>
          <p:cNvPicPr preferRelativeResize="0"/>
          <p:nvPr/>
        </p:nvPicPr>
        <p:blipFill rotWithShape="1">
          <a:blip r:embed="rId4">
            <a:alphaModFix/>
          </a:blip>
          <a:srcRect l="22283" t="56758" r="24420" b="14301"/>
          <a:stretch/>
        </p:blipFill>
        <p:spPr>
          <a:xfrm>
            <a:off x="74000" y="2086195"/>
            <a:ext cx="9144000" cy="27929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604500" y="706200"/>
            <a:ext cx="7935000" cy="3546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000">
              <a:solidFill>
                <a:srgbClr val="000000"/>
              </a:solidFill>
            </a:endParaRPr>
          </a:p>
          <a:p>
            <a:pPr marL="0" lvl="0" indent="0" algn="l" rtl="0">
              <a:lnSpc>
                <a:spcPct val="115000"/>
              </a:lnSpc>
              <a:spcBef>
                <a:spcPts val="1600"/>
              </a:spcBef>
              <a:spcAft>
                <a:spcPts val="1600"/>
              </a:spcAft>
              <a:buNone/>
            </a:pPr>
            <a:r>
              <a:rPr lang="en-GB" sz="2400" b="0" i="1">
                <a:solidFill>
                  <a:srgbClr val="000000"/>
                </a:solidFill>
              </a:rPr>
              <a:t>Virtual space is not detached from physical space, so we invite you to share your land acknowledgement in the chat</a:t>
            </a:r>
            <a:endParaRPr sz="2400" i="1">
              <a:solidFill>
                <a:srgbClr val="000000"/>
              </a:solidFill>
            </a:endParaRPr>
          </a:p>
        </p:txBody>
      </p:sp>
      <p:sp>
        <p:nvSpPr>
          <p:cNvPr id="179" name="Google Shape;179;p30"/>
          <p:cNvSpPr txBox="1">
            <a:spLocks noGrp="1"/>
          </p:cNvSpPr>
          <p:nvPr>
            <p:ph type="title" idx="2"/>
          </p:nvPr>
        </p:nvSpPr>
        <p:spPr>
          <a:xfrm>
            <a:off x="938375" y="0"/>
            <a:ext cx="6915600" cy="70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990"/>
              <a:buFont typeface="Arial"/>
              <a:buNone/>
            </a:pPr>
            <a:r>
              <a:rPr lang="en-GB" sz="3120"/>
              <a:t>Land Acknowledgments </a:t>
            </a:r>
            <a:endParaRPr sz="2800"/>
          </a:p>
        </p:txBody>
      </p:sp>
      <p:sp>
        <p:nvSpPr>
          <p:cNvPr id="180" name="Google Shape;180;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a:t>
            </a:fld>
            <a:endParaRPr/>
          </a:p>
        </p:txBody>
      </p:sp>
      <p:sp>
        <p:nvSpPr>
          <p:cNvPr id="181" name="Google Shape;181;p30"/>
          <p:cNvSpPr txBox="1">
            <a:spLocks noGrp="1"/>
          </p:cNvSpPr>
          <p:nvPr>
            <p:ph type="title"/>
          </p:nvPr>
        </p:nvSpPr>
        <p:spPr>
          <a:xfrm>
            <a:off x="0" y="4838050"/>
            <a:ext cx="9144000" cy="305400"/>
          </a:xfrm>
          <a:prstGeom prst="rect">
            <a:avLst/>
          </a:prstGeom>
          <a:solidFill>
            <a:srgbClr val="000000">
              <a:alpha val="4620"/>
            </a:srgbClr>
          </a:solidFill>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990"/>
              <a:buNone/>
            </a:pPr>
            <a:r>
              <a:rPr lang="en-GB" sz="980">
                <a:solidFill>
                  <a:schemeClr val="lt2"/>
                </a:solidFill>
              </a:rPr>
              <a:t>FLO  2023 |  Elkhoury &amp; Prud’homme-Genereux   | Future Facing  assessment</a:t>
            </a:r>
            <a:endParaRPr sz="980">
              <a:solidFill>
                <a:schemeClr val="l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8"/>
          <p:cNvSpPr txBox="1"/>
          <p:nvPr/>
        </p:nvSpPr>
        <p:spPr>
          <a:xfrm>
            <a:off x="333800" y="3617425"/>
            <a:ext cx="3603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t>17 types of oral assessment </a:t>
            </a:r>
            <a:endParaRPr sz="1800" b="1">
              <a:solidFill>
                <a:srgbClr val="000000"/>
              </a:solidFill>
            </a:endParaRPr>
          </a:p>
        </p:txBody>
      </p:sp>
      <p:sp>
        <p:nvSpPr>
          <p:cNvPr id="334" name="Google Shape;334;p48"/>
          <p:cNvSpPr txBox="1"/>
          <p:nvPr/>
        </p:nvSpPr>
        <p:spPr>
          <a:xfrm>
            <a:off x="681750" y="1267075"/>
            <a:ext cx="7780500" cy="4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48"/>
          <p:cNvSpPr txBox="1"/>
          <p:nvPr/>
        </p:nvSpPr>
        <p:spPr>
          <a:xfrm>
            <a:off x="234375" y="4317525"/>
            <a:ext cx="4246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3"/>
              </a:rPr>
              <a:t>Types-of-Oral-Assessments-.pdf (alternative-assessment.com)</a:t>
            </a:r>
            <a:endParaRPr/>
          </a:p>
        </p:txBody>
      </p:sp>
      <p:sp>
        <p:nvSpPr>
          <p:cNvPr id="336" name="Google Shape;336;p48"/>
          <p:cNvSpPr txBox="1"/>
          <p:nvPr/>
        </p:nvSpPr>
        <p:spPr>
          <a:xfrm>
            <a:off x="4572000" y="3256075"/>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4"/>
              </a:rPr>
              <a:t>Rethinking Assessment for Generative AI: Orals and discussions – Leon Furze</a:t>
            </a:r>
            <a:endParaRPr/>
          </a:p>
        </p:txBody>
      </p:sp>
      <p:sp>
        <p:nvSpPr>
          <p:cNvPr id="337" name="Google Shape;337;p48"/>
          <p:cNvSpPr txBox="1"/>
          <p:nvPr/>
        </p:nvSpPr>
        <p:spPr>
          <a:xfrm>
            <a:off x="4480875" y="2207875"/>
            <a:ext cx="3603600" cy="104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800"/>
              </a:spcBef>
              <a:spcAft>
                <a:spcPts val="0"/>
              </a:spcAft>
              <a:buNone/>
            </a:pPr>
            <a:r>
              <a:rPr lang="en-GB" sz="1700" b="1">
                <a:solidFill>
                  <a:srgbClr val="333333"/>
                </a:solidFill>
                <a:highlight>
                  <a:srgbClr val="FFFFFF"/>
                </a:highlight>
              </a:rPr>
              <a:t>Rethinking Assessment for Generative AI: Orals and discussions</a:t>
            </a:r>
            <a:endParaRPr sz="1700" b="1">
              <a:solidFill>
                <a:srgbClr val="333333"/>
              </a:solidFill>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9"/>
          <p:cNvSpPr txBox="1"/>
          <p:nvPr/>
        </p:nvSpPr>
        <p:spPr>
          <a:xfrm>
            <a:off x="180900" y="213100"/>
            <a:ext cx="8782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highlight>
                  <a:srgbClr val="FFFFFF"/>
                </a:highlight>
              </a:rPr>
              <a:t>How Sydney academics are using generative AI this semester in assessments</a:t>
            </a:r>
            <a:endParaRPr sz="1800" b="1">
              <a:solidFill>
                <a:srgbClr val="000000"/>
              </a:solidFill>
            </a:endParaRPr>
          </a:p>
        </p:txBody>
      </p:sp>
      <p:sp>
        <p:nvSpPr>
          <p:cNvPr id="343" name="Google Shape;343;p49"/>
          <p:cNvSpPr txBox="1"/>
          <p:nvPr/>
        </p:nvSpPr>
        <p:spPr>
          <a:xfrm>
            <a:off x="681750" y="1267075"/>
            <a:ext cx="7780500" cy="4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49"/>
          <p:cNvSpPr txBox="1"/>
          <p:nvPr/>
        </p:nvSpPr>
        <p:spPr>
          <a:xfrm>
            <a:off x="543375" y="678825"/>
            <a:ext cx="7573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3"/>
              </a:rPr>
              <a:t>How Sydney academics are using generative AI this semester in assessments – Teaching@Sydney</a:t>
            </a:r>
            <a:endParaRPr/>
          </a:p>
        </p:txBody>
      </p:sp>
      <p:graphicFrame>
        <p:nvGraphicFramePr>
          <p:cNvPr id="345" name="Google Shape;345;p49"/>
          <p:cNvGraphicFramePr/>
          <p:nvPr/>
        </p:nvGraphicFramePr>
        <p:xfrm>
          <a:off x="259100" y="1428750"/>
          <a:ext cx="3000000" cy="3000000"/>
        </p:xfrm>
        <a:graphic>
          <a:graphicData uri="http://schemas.openxmlformats.org/drawingml/2006/table">
            <a:tbl>
              <a:tblPr>
                <a:noFill/>
                <a:tableStyleId>{54D1FEF3-41F5-4000-91B3-AE7AF3292664}</a:tableStyleId>
              </a:tblPr>
              <a:tblGrid>
                <a:gridCol w="1562375">
                  <a:extLst>
                    <a:ext uri="{9D8B030D-6E8A-4147-A177-3AD203B41FA5}">
                      <a16:colId xmlns:a16="http://schemas.microsoft.com/office/drawing/2014/main" val="20000"/>
                    </a:ext>
                  </a:extLst>
                </a:gridCol>
                <a:gridCol w="6971750">
                  <a:extLst>
                    <a:ext uri="{9D8B030D-6E8A-4147-A177-3AD203B41FA5}">
                      <a16:colId xmlns:a16="http://schemas.microsoft.com/office/drawing/2014/main" val="20001"/>
                    </a:ext>
                  </a:extLst>
                </a:gridCol>
              </a:tblGrid>
              <a:tr h="381000">
                <a:tc>
                  <a:txBody>
                    <a:bodyPr/>
                    <a:lstStyle/>
                    <a:p>
                      <a:pPr marL="0" lvl="0" indent="0" algn="l" rtl="0">
                        <a:lnSpc>
                          <a:spcPct val="111111"/>
                        </a:lnSpc>
                        <a:spcBef>
                          <a:spcPts val="0"/>
                        </a:spcBef>
                        <a:spcAft>
                          <a:spcPts val="1400"/>
                        </a:spcAft>
                        <a:buNone/>
                      </a:pPr>
                      <a:r>
                        <a:rPr lang="en-GB" sz="1800">
                          <a:solidFill>
                            <a:srgbClr val="444444"/>
                          </a:solidFill>
                        </a:rPr>
                        <a:t>As a research partner</a:t>
                      </a:r>
                      <a:endParaRPr sz="500"/>
                    </a:p>
                  </a:txBody>
                  <a:tcPr marL="91425" marR="91425" marT="91425" marB="91425"/>
                </a:tc>
                <a:tc>
                  <a:txBody>
                    <a:bodyPr/>
                    <a:lstStyle/>
                    <a:p>
                      <a:pPr marL="0" lvl="0" indent="0" algn="l" rtl="0">
                        <a:spcBef>
                          <a:spcPts val="0"/>
                        </a:spcBef>
                        <a:spcAft>
                          <a:spcPts val="0"/>
                        </a:spcAft>
                        <a:buNone/>
                      </a:pPr>
                      <a:r>
                        <a:rPr lang="en-GB" sz="1500" u="sng">
                          <a:hlinkClick r:id="rId4"/>
                        </a:rPr>
                        <a:t>Jan Slapeta</a:t>
                      </a:r>
                      <a:r>
                        <a:rPr lang="en-GB" sz="1500">
                          <a:solidFill>
                            <a:srgbClr val="444444"/>
                          </a:solidFill>
                        </a:rPr>
                        <a:t>, a professor in the Sydney School of Veterinary Science, uses ChatGPT in capstone Research &amp; Enquiry units where students work on a research project of their choosing. “While researching their area of interest, I am encouraging students to use large language models, such as ChatGPT, to help with enquiry such as summarising research and creating outlines,”</a:t>
                      </a:r>
                      <a:endParaRPr sz="150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lnSpc>
                          <a:spcPct val="111111"/>
                        </a:lnSpc>
                        <a:spcBef>
                          <a:spcPts val="0"/>
                        </a:spcBef>
                        <a:spcAft>
                          <a:spcPts val="1400"/>
                        </a:spcAft>
                        <a:buNone/>
                      </a:pPr>
                      <a:r>
                        <a:rPr lang="en-GB" sz="1700">
                          <a:solidFill>
                            <a:srgbClr val="444444"/>
                          </a:solidFill>
                        </a:rPr>
                        <a:t>An assistant in analysing texts</a:t>
                      </a:r>
                      <a:endParaRPr sz="400"/>
                    </a:p>
                  </a:txBody>
                  <a:tcPr marL="91425" marR="91425" marT="91425" marB="91425"/>
                </a:tc>
                <a:tc>
                  <a:txBody>
                    <a:bodyPr/>
                    <a:lstStyle/>
                    <a:p>
                      <a:pPr marL="0" lvl="0" indent="0" algn="l" rtl="0">
                        <a:spcBef>
                          <a:spcPts val="0"/>
                        </a:spcBef>
                        <a:spcAft>
                          <a:spcPts val="0"/>
                        </a:spcAft>
                        <a:buNone/>
                      </a:pPr>
                      <a:r>
                        <a:rPr lang="en-GB" sz="1450">
                          <a:uFill>
                            <a:noFill/>
                          </a:uFill>
                          <a:hlinkClick r:id="rId5"/>
                        </a:rPr>
                        <a:t>Huw Griffiths</a:t>
                      </a:r>
                      <a:r>
                        <a:rPr lang="en-GB" sz="1450">
                          <a:solidFill>
                            <a:srgbClr val="444444"/>
                          </a:solidFill>
                        </a:rPr>
                        <a:t>, an associate professor in the Discipline of English, coordinates a third-year undergraduate unit on Shakespeare. Here, he invites students to see how ChatGPT can help with – or hinder – textual analysis. “To prepare my students, I’ve compared ChatGPT’s responses to what a specific metaphor (such as ‘resolve itself into a dew’ from Hamlet) might mean to a literary critic’s investigation of the same language,” he says. “In students’ work, they choose their own metaphor and consider the affordances of ChatGPT: what it gets right but also what it might miss out or even get wrong.” They also need to bring in references from known reliable sources.</a:t>
                      </a:r>
                      <a:endParaRPr sz="1800"/>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0"/>
          <p:cNvSpPr txBox="1"/>
          <p:nvPr/>
        </p:nvSpPr>
        <p:spPr>
          <a:xfrm>
            <a:off x="180900" y="213100"/>
            <a:ext cx="8782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highlight>
                  <a:srgbClr val="FFFFFF"/>
                </a:highlight>
              </a:rPr>
              <a:t>How Sydney academics are using generative AI this semester in assessments</a:t>
            </a:r>
            <a:endParaRPr sz="1800" b="1">
              <a:solidFill>
                <a:srgbClr val="000000"/>
              </a:solidFill>
            </a:endParaRPr>
          </a:p>
        </p:txBody>
      </p:sp>
      <p:sp>
        <p:nvSpPr>
          <p:cNvPr id="351" name="Google Shape;351;p50"/>
          <p:cNvSpPr txBox="1"/>
          <p:nvPr/>
        </p:nvSpPr>
        <p:spPr>
          <a:xfrm>
            <a:off x="681750" y="1267075"/>
            <a:ext cx="7780500" cy="4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50"/>
          <p:cNvSpPr txBox="1"/>
          <p:nvPr/>
        </p:nvSpPr>
        <p:spPr>
          <a:xfrm>
            <a:off x="543375" y="678825"/>
            <a:ext cx="7573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3"/>
              </a:rPr>
              <a:t>How Sydney academics are using generative AI this semester in assessments – Teaching@Sydney</a:t>
            </a:r>
            <a:endParaRPr/>
          </a:p>
        </p:txBody>
      </p:sp>
      <p:graphicFrame>
        <p:nvGraphicFramePr>
          <p:cNvPr id="353" name="Google Shape;353;p50"/>
          <p:cNvGraphicFramePr/>
          <p:nvPr/>
        </p:nvGraphicFramePr>
        <p:xfrm>
          <a:off x="952500" y="1428750"/>
          <a:ext cx="3000000" cy="3000000"/>
        </p:xfrm>
        <a:graphic>
          <a:graphicData uri="http://schemas.openxmlformats.org/drawingml/2006/table">
            <a:tbl>
              <a:tblPr>
                <a:noFill/>
                <a:tableStyleId>{54D1FEF3-41F5-4000-91B3-AE7AF3292664}</a:tableStyleId>
              </a:tblPr>
              <a:tblGrid>
                <a:gridCol w="1325275">
                  <a:extLst>
                    <a:ext uri="{9D8B030D-6E8A-4147-A177-3AD203B41FA5}">
                      <a16:colId xmlns:a16="http://schemas.microsoft.com/office/drawing/2014/main" val="20000"/>
                    </a:ext>
                  </a:extLst>
                </a:gridCol>
                <a:gridCol w="5913725">
                  <a:extLst>
                    <a:ext uri="{9D8B030D-6E8A-4147-A177-3AD203B41FA5}">
                      <a16:colId xmlns:a16="http://schemas.microsoft.com/office/drawing/2014/main" val="20001"/>
                    </a:ext>
                  </a:extLst>
                </a:gridCol>
              </a:tblGrid>
              <a:tr h="381000">
                <a:tc>
                  <a:txBody>
                    <a:bodyPr/>
                    <a:lstStyle/>
                    <a:p>
                      <a:pPr marL="0" lvl="0" indent="0" algn="l" rtl="0">
                        <a:lnSpc>
                          <a:spcPct val="111111"/>
                        </a:lnSpc>
                        <a:spcBef>
                          <a:spcPts val="0"/>
                        </a:spcBef>
                        <a:spcAft>
                          <a:spcPts val="1400"/>
                        </a:spcAft>
                        <a:buNone/>
                      </a:pPr>
                      <a:r>
                        <a:rPr lang="en-GB" sz="1700">
                          <a:solidFill>
                            <a:srgbClr val="444444"/>
                          </a:solidFill>
                        </a:rPr>
                        <a:t>Supporting creativity and stakeholder interactions</a:t>
                      </a:r>
                      <a:endParaRPr sz="800">
                        <a:solidFill>
                          <a:srgbClr val="444444"/>
                        </a:solidFill>
                      </a:endParaRPr>
                    </a:p>
                  </a:txBody>
                  <a:tcPr marL="91425" marR="91425" marT="91425" marB="91425"/>
                </a:tc>
                <a:tc>
                  <a:txBody>
                    <a:bodyPr/>
                    <a:lstStyle/>
                    <a:p>
                      <a:pPr marL="0" lvl="0" indent="0" algn="l" rtl="0">
                        <a:lnSpc>
                          <a:spcPct val="115000"/>
                        </a:lnSpc>
                        <a:spcBef>
                          <a:spcPts val="0"/>
                        </a:spcBef>
                        <a:spcAft>
                          <a:spcPts val="0"/>
                        </a:spcAft>
                        <a:buNone/>
                      </a:pPr>
                      <a:r>
                        <a:rPr lang="en-GB" sz="1050" u="sng">
                          <a:hlinkClick r:id="rId4"/>
                        </a:rPr>
                        <a:t>Hamish Fernando</a:t>
                      </a:r>
                      <a:r>
                        <a:rPr lang="en-GB" sz="1050">
                          <a:solidFill>
                            <a:srgbClr val="444444"/>
                          </a:solidFill>
                        </a:rPr>
                        <a:t>, a lecturer in the Faculty of Engineering, encourages students to use ChatGPT in his second-year units on AI, Data, and Society in Health. Here, </a:t>
                      </a:r>
                      <a:r>
                        <a:rPr lang="en-GB" sz="1050" b="1">
                          <a:solidFill>
                            <a:srgbClr val="444444"/>
                          </a:solidFill>
                        </a:rPr>
                        <a:t>ChatGPT helps students with creative ideas for assignments and to overcome writer’s block</a:t>
                      </a:r>
                      <a:r>
                        <a:rPr lang="en-GB" sz="1050">
                          <a:solidFill>
                            <a:srgbClr val="444444"/>
                          </a:solidFill>
                        </a:rPr>
                        <a:t>. Hamish is careful to provide students with guardrails, though. “I have given clear guidelines on how to use AI to maximise its benefit, as well as weekly goalposts for them to reach over the course of their assignment.”</a:t>
                      </a:r>
                      <a:endParaRPr sz="1050">
                        <a:solidFill>
                          <a:srgbClr val="444444"/>
                        </a:solidFill>
                      </a:endParaRPr>
                    </a:p>
                    <a:p>
                      <a:pPr marL="0" lvl="0" indent="0" algn="l" rtl="0">
                        <a:lnSpc>
                          <a:spcPct val="115000"/>
                        </a:lnSpc>
                        <a:spcBef>
                          <a:spcPts val="2300"/>
                        </a:spcBef>
                        <a:spcAft>
                          <a:spcPts val="2300"/>
                        </a:spcAft>
                        <a:buNone/>
                      </a:pPr>
                      <a:r>
                        <a:rPr lang="en-GB" sz="1050">
                          <a:solidFill>
                            <a:srgbClr val="444444"/>
                          </a:solidFill>
                        </a:rPr>
                        <a:t>Part of one of the assessments is to reach out to stakeholders from healthcare organisations to conduct an interview. Hamish recognises that many students in his cohort do not have experience in this kind of an activity, so he encourages his students to “use ChatGPT to assist with composing interview request emails and designing interview questions for specific stakeholders”. The reason, he says, is because </a:t>
                      </a:r>
                      <a:r>
                        <a:rPr lang="en-GB" sz="1050" b="1">
                          <a:solidFill>
                            <a:srgbClr val="444444"/>
                          </a:solidFill>
                        </a:rPr>
                        <a:t>this helps students build AI literacy for the future world of work</a:t>
                      </a:r>
                      <a:r>
                        <a:rPr lang="en-GB" sz="1050">
                          <a:solidFill>
                            <a:srgbClr val="444444"/>
                          </a:solidFill>
                        </a:rPr>
                        <a:t>. “I have made it clear that they need to maximise their productivity using AI, because in future, it is likely that most people/organisations would be using them. If they want to remain competitive, they need to become savvy with AI use and maximise the benefits they could gain from these.”</a:t>
                      </a:r>
                      <a:endParaRPr sz="1700">
                        <a:solidFill>
                          <a:srgbClr val="444444"/>
                        </a:solidFill>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1"/>
          <p:cNvSpPr txBox="1"/>
          <p:nvPr/>
        </p:nvSpPr>
        <p:spPr>
          <a:xfrm>
            <a:off x="180900" y="213100"/>
            <a:ext cx="8782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highlight>
                  <a:srgbClr val="FFFFFF"/>
                </a:highlight>
              </a:rPr>
              <a:t>How Sydney academics are using generative AI this semester in assessments</a:t>
            </a:r>
            <a:endParaRPr sz="1800" b="1">
              <a:solidFill>
                <a:srgbClr val="000000"/>
              </a:solidFill>
            </a:endParaRPr>
          </a:p>
        </p:txBody>
      </p:sp>
      <p:sp>
        <p:nvSpPr>
          <p:cNvPr id="359" name="Google Shape;359;p51"/>
          <p:cNvSpPr txBox="1"/>
          <p:nvPr/>
        </p:nvSpPr>
        <p:spPr>
          <a:xfrm>
            <a:off x="681750" y="1267075"/>
            <a:ext cx="7780500" cy="4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51"/>
          <p:cNvSpPr txBox="1"/>
          <p:nvPr/>
        </p:nvSpPr>
        <p:spPr>
          <a:xfrm>
            <a:off x="543375" y="678825"/>
            <a:ext cx="7573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3"/>
              </a:rPr>
              <a:t>How Sydney academics are using generative AI this semester in assessments – Teaching@Sydney</a:t>
            </a:r>
            <a:endParaRPr/>
          </a:p>
        </p:txBody>
      </p:sp>
      <p:graphicFrame>
        <p:nvGraphicFramePr>
          <p:cNvPr id="361" name="Google Shape;361;p51"/>
          <p:cNvGraphicFramePr/>
          <p:nvPr/>
        </p:nvGraphicFramePr>
        <p:xfrm>
          <a:off x="952500" y="1428750"/>
          <a:ext cx="3000000" cy="3000000"/>
        </p:xfrm>
        <a:graphic>
          <a:graphicData uri="http://schemas.openxmlformats.org/drawingml/2006/table">
            <a:tbl>
              <a:tblPr>
                <a:noFill/>
                <a:tableStyleId>{54D1FEF3-41F5-4000-91B3-AE7AF3292664}</a:tableStyleId>
              </a:tblPr>
              <a:tblGrid>
                <a:gridCol w="1325275">
                  <a:extLst>
                    <a:ext uri="{9D8B030D-6E8A-4147-A177-3AD203B41FA5}">
                      <a16:colId xmlns:a16="http://schemas.microsoft.com/office/drawing/2014/main" val="20000"/>
                    </a:ext>
                  </a:extLst>
                </a:gridCol>
                <a:gridCol w="5913725">
                  <a:extLst>
                    <a:ext uri="{9D8B030D-6E8A-4147-A177-3AD203B41FA5}">
                      <a16:colId xmlns:a16="http://schemas.microsoft.com/office/drawing/2014/main" val="20001"/>
                    </a:ext>
                  </a:extLst>
                </a:gridCol>
              </a:tblGrid>
              <a:tr h="381000">
                <a:tc>
                  <a:txBody>
                    <a:bodyPr/>
                    <a:lstStyle/>
                    <a:p>
                      <a:pPr marL="0" lvl="0" indent="0" algn="l" rtl="0">
                        <a:lnSpc>
                          <a:spcPct val="111111"/>
                        </a:lnSpc>
                        <a:spcBef>
                          <a:spcPts val="0"/>
                        </a:spcBef>
                        <a:spcAft>
                          <a:spcPts val="1400"/>
                        </a:spcAft>
                        <a:buNone/>
                      </a:pPr>
                      <a:r>
                        <a:rPr lang="en-GB" sz="1700">
                          <a:solidFill>
                            <a:srgbClr val="444444"/>
                          </a:solidFill>
                        </a:rPr>
                        <a:t>Supporting creativity and stakeholder interactions</a:t>
                      </a:r>
                      <a:endParaRPr sz="800">
                        <a:solidFill>
                          <a:srgbClr val="444444"/>
                        </a:solidFill>
                      </a:endParaRPr>
                    </a:p>
                  </a:txBody>
                  <a:tcPr marL="91425" marR="91425" marT="91425" marB="91425"/>
                </a:tc>
                <a:tc>
                  <a:txBody>
                    <a:bodyPr/>
                    <a:lstStyle/>
                    <a:p>
                      <a:pPr marL="0" lvl="0" indent="0" algn="l" rtl="0">
                        <a:lnSpc>
                          <a:spcPct val="115000"/>
                        </a:lnSpc>
                        <a:spcBef>
                          <a:spcPts val="0"/>
                        </a:spcBef>
                        <a:spcAft>
                          <a:spcPts val="0"/>
                        </a:spcAft>
                        <a:buNone/>
                      </a:pPr>
                      <a:r>
                        <a:rPr lang="en-GB" sz="1050" u="sng">
                          <a:hlinkClick r:id="rId4"/>
                        </a:rPr>
                        <a:t>Hamish Fernando</a:t>
                      </a:r>
                      <a:r>
                        <a:rPr lang="en-GB" sz="1050">
                          <a:solidFill>
                            <a:srgbClr val="444444"/>
                          </a:solidFill>
                        </a:rPr>
                        <a:t>, a lecturer in the Faculty of Engineering, encourages students to use ChatGPT in his second-year units on AI, Data, and Society in Health. Here, </a:t>
                      </a:r>
                      <a:r>
                        <a:rPr lang="en-GB" sz="1050" b="1">
                          <a:solidFill>
                            <a:srgbClr val="444444"/>
                          </a:solidFill>
                        </a:rPr>
                        <a:t>ChatGPT helps students with creative ideas for assignments and to overcome writer’s block</a:t>
                      </a:r>
                      <a:r>
                        <a:rPr lang="en-GB" sz="1050">
                          <a:solidFill>
                            <a:srgbClr val="444444"/>
                          </a:solidFill>
                        </a:rPr>
                        <a:t>. Hamish is careful to provide students with guardrails, though. “I have given clear guidelines on how to use AI to maximise its benefit, as well as weekly goalposts for them to reach over the course of their assignment.”</a:t>
                      </a:r>
                      <a:endParaRPr sz="1050">
                        <a:solidFill>
                          <a:srgbClr val="444444"/>
                        </a:solidFill>
                      </a:endParaRPr>
                    </a:p>
                    <a:p>
                      <a:pPr marL="0" lvl="0" indent="0" algn="l" rtl="0">
                        <a:lnSpc>
                          <a:spcPct val="115000"/>
                        </a:lnSpc>
                        <a:spcBef>
                          <a:spcPts val="2300"/>
                        </a:spcBef>
                        <a:spcAft>
                          <a:spcPts val="2300"/>
                        </a:spcAft>
                        <a:buNone/>
                      </a:pPr>
                      <a:r>
                        <a:rPr lang="en-GB" sz="1050">
                          <a:solidFill>
                            <a:srgbClr val="444444"/>
                          </a:solidFill>
                        </a:rPr>
                        <a:t>Part of one of the assessments is to reach out to stakeholders from healthcare organisations to conduct an interview. Hamish recognises that many students in his cohort do not have experience in this kind of an activity, so he encourages his students to “use ChatGPT to assist with composing interview request emails and designing interview questions for specific stakeholders”. The reason, he says, is because </a:t>
                      </a:r>
                      <a:r>
                        <a:rPr lang="en-GB" sz="1050" b="1">
                          <a:solidFill>
                            <a:srgbClr val="444444"/>
                          </a:solidFill>
                        </a:rPr>
                        <a:t>this helps students build AI literacy for the future world of work</a:t>
                      </a:r>
                      <a:r>
                        <a:rPr lang="en-GB" sz="1050">
                          <a:solidFill>
                            <a:srgbClr val="444444"/>
                          </a:solidFill>
                        </a:rPr>
                        <a:t>. “I have made it clear that they need to maximise their productivity using AI, because in future, it is likely that most people/organisations would be using them. If they want to remain competitive, they need to become savvy with AI use and maximise the benefits they could gain from these.”</a:t>
                      </a:r>
                      <a:endParaRPr sz="1700">
                        <a:solidFill>
                          <a:srgbClr val="444444"/>
                        </a:solidFill>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2"/>
          <p:cNvSpPr txBox="1"/>
          <p:nvPr/>
        </p:nvSpPr>
        <p:spPr>
          <a:xfrm>
            <a:off x="180900" y="213100"/>
            <a:ext cx="8782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highlight>
                  <a:srgbClr val="FFFFFF"/>
                </a:highlight>
              </a:rPr>
              <a:t>How Sydney academics are using generative AI this semester in assessments</a:t>
            </a:r>
            <a:endParaRPr sz="1800" b="1">
              <a:solidFill>
                <a:srgbClr val="000000"/>
              </a:solidFill>
            </a:endParaRPr>
          </a:p>
        </p:txBody>
      </p:sp>
      <p:sp>
        <p:nvSpPr>
          <p:cNvPr id="367" name="Google Shape;367;p52"/>
          <p:cNvSpPr txBox="1"/>
          <p:nvPr/>
        </p:nvSpPr>
        <p:spPr>
          <a:xfrm>
            <a:off x="681750" y="1267075"/>
            <a:ext cx="7780500" cy="46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52"/>
          <p:cNvSpPr txBox="1"/>
          <p:nvPr/>
        </p:nvSpPr>
        <p:spPr>
          <a:xfrm>
            <a:off x="543375" y="678825"/>
            <a:ext cx="7573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3"/>
              </a:rPr>
              <a:t>How Sydney academics are using generative AI this semester in assessments – Teaching@Sydney</a:t>
            </a:r>
            <a:endParaRPr/>
          </a:p>
        </p:txBody>
      </p:sp>
      <p:graphicFrame>
        <p:nvGraphicFramePr>
          <p:cNvPr id="369" name="Google Shape;369;p52"/>
          <p:cNvGraphicFramePr/>
          <p:nvPr/>
        </p:nvGraphicFramePr>
        <p:xfrm>
          <a:off x="952500" y="1428750"/>
          <a:ext cx="3000000" cy="3000000"/>
        </p:xfrm>
        <a:graphic>
          <a:graphicData uri="http://schemas.openxmlformats.org/drawingml/2006/table">
            <a:tbl>
              <a:tblPr>
                <a:noFill/>
                <a:tableStyleId>{54D1FEF3-41F5-4000-91B3-AE7AF3292664}</a:tableStyleId>
              </a:tblPr>
              <a:tblGrid>
                <a:gridCol w="1325275">
                  <a:extLst>
                    <a:ext uri="{9D8B030D-6E8A-4147-A177-3AD203B41FA5}">
                      <a16:colId xmlns:a16="http://schemas.microsoft.com/office/drawing/2014/main" val="20000"/>
                    </a:ext>
                  </a:extLst>
                </a:gridCol>
                <a:gridCol w="5913725">
                  <a:extLst>
                    <a:ext uri="{9D8B030D-6E8A-4147-A177-3AD203B41FA5}">
                      <a16:colId xmlns:a16="http://schemas.microsoft.com/office/drawing/2014/main" val="20001"/>
                    </a:ext>
                  </a:extLst>
                </a:gridCol>
              </a:tblGrid>
              <a:tr h="381000">
                <a:tc>
                  <a:txBody>
                    <a:bodyPr/>
                    <a:lstStyle/>
                    <a:p>
                      <a:pPr marL="0" lvl="0" indent="0" algn="l" rtl="0">
                        <a:lnSpc>
                          <a:spcPct val="111111"/>
                        </a:lnSpc>
                        <a:spcBef>
                          <a:spcPts val="0"/>
                        </a:spcBef>
                        <a:spcAft>
                          <a:spcPts val="1400"/>
                        </a:spcAft>
                        <a:buNone/>
                      </a:pPr>
                      <a:r>
                        <a:rPr lang="en-GB" sz="1800">
                          <a:solidFill>
                            <a:srgbClr val="444444"/>
                          </a:solidFill>
                        </a:rPr>
                        <a:t>Improving student writing and language learning</a:t>
                      </a:r>
                      <a:endParaRPr sz="1800">
                        <a:solidFill>
                          <a:srgbClr val="444444"/>
                        </a:solidFill>
                      </a:endParaRPr>
                    </a:p>
                  </a:txBody>
                  <a:tcPr marL="91425" marR="91425" marT="91425" marB="91425"/>
                </a:tc>
                <a:tc>
                  <a:txBody>
                    <a:bodyPr/>
                    <a:lstStyle/>
                    <a:p>
                      <a:pPr marL="0" lvl="0" indent="0" algn="l" rtl="0">
                        <a:lnSpc>
                          <a:spcPct val="115000"/>
                        </a:lnSpc>
                        <a:spcBef>
                          <a:spcPts val="0"/>
                        </a:spcBef>
                        <a:spcAft>
                          <a:spcPts val="2300"/>
                        </a:spcAft>
                        <a:buNone/>
                      </a:pPr>
                      <a:endParaRPr sz="1700">
                        <a:solidFill>
                          <a:srgbClr val="444444"/>
                        </a:solidFill>
                      </a:endParaRPr>
                    </a:p>
                  </a:txBody>
                  <a:tcPr marL="91425" marR="91425" marT="91425" marB="91425"/>
                </a:tc>
                <a:extLst>
                  <a:ext uri="{0D108BD9-81ED-4DB2-BD59-A6C34878D82A}">
                    <a16:rowId xmlns:a16="http://schemas.microsoft.com/office/drawing/2014/main" val="10000"/>
                  </a:ext>
                </a:extLst>
              </a:tr>
            </a:tbl>
          </a:graphicData>
        </a:graphic>
      </p:graphicFrame>
      <p:pic>
        <p:nvPicPr>
          <p:cNvPr id="370" name="Google Shape;370;p52"/>
          <p:cNvPicPr preferRelativeResize="0"/>
          <p:nvPr/>
        </p:nvPicPr>
        <p:blipFill>
          <a:blip r:embed="rId4">
            <a:alphaModFix/>
          </a:blip>
          <a:stretch>
            <a:fillRect/>
          </a:stretch>
        </p:blipFill>
        <p:spPr>
          <a:xfrm>
            <a:off x="2384950" y="1371500"/>
            <a:ext cx="5327650" cy="2995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3"/>
          <p:cNvSpPr txBox="1">
            <a:spLocks noGrp="1"/>
          </p:cNvSpPr>
          <p:nvPr>
            <p:ph type="title"/>
          </p:nvPr>
        </p:nvSpPr>
        <p:spPr>
          <a:xfrm>
            <a:off x="311700" y="-921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Assessment Menu </a:t>
            </a:r>
            <a:endParaRPr/>
          </a:p>
        </p:txBody>
      </p:sp>
      <p:sp>
        <p:nvSpPr>
          <p:cNvPr id="376" name="Google Shape;376;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25</a:t>
            </a:fld>
            <a:endParaRPr/>
          </a:p>
        </p:txBody>
      </p:sp>
      <p:sp>
        <p:nvSpPr>
          <p:cNvPr id="377" name="Google Shape;377;p53"/>
          <p:cNvSpPr txBox="1">
            <a:spLocks noGrp="1"/>
          </p:cNvSpPr>
          <p:nvPr>
            <p:ph type="title" idx="4294967295"/>
          </p:nvPr>
        </p:nvSpPr>
        <p:spPr>
          <a:xfrm>
            <a:off x="0" y="4761850"/>
            <a:ext cx="9144000" cy="305400"/>
          </a:xfrm>
          <a:prstGeom prst="rect">
            <a:avLst/>
          </a:prstGeom>
          <a:solidFill>
            <a:srgbClr val="000000">
              <a:alpha val="4620"/>
            </a:srgbClr>
          </a:solidFill>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990"/>
              <a:buNone/>
            </a:pPr>
            <a:r>
              <a:rPr lang="en-GB" sz="980">
                <a:solidFill>
                  <a:schemeClr val="lt2"/>
                </a:solidFill>
              </a:rPr>
              <a:t>FLO  2023 |  Elkhoury &amp; Prud’homme-Genereux   | Future Facing  assessment</a:t>
            </a:r>
            <a:endParaRPr sz="980">
              <a:solidFill>
                <a:schemeClr val="lt2"/>
              </a:solidFill>
            </a:endParaRPr>
          </a:p>
        </p:txBody>
      </p:sp>
      <p:sp>
        <p:nvSpPr>
          <p:cNvPr id="378" name="Google Shape;378;p53"/>
          <p:cNvSpPr txBox="1"/>
          <p:nvPr/>
        </p:nvSpPr>
        <p:spPr>
          <a:xfrm>
            <a:off x="152400" y="4282975"/>
            <a:ext cx="6524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3"/>
              </a:rPr>
              <a:t>Approaches to assessment in the age of AI - King's College London (kcl.ac.uk)</a:t>
            </a:r>
            <a:endParaRPr/>
          </a:p>
        </p:txBody>
      </p:sp>
      <p:sp>
        <p:nvSpPr>
          <p:cNvPr id="379" name="Google Shape;379;p53"/>
          <p:cNvSpPr txBox="1"/>
          <p:nvPr/>
        </p:nvSpPr>
        <p:spPr>
          <a:xfrm>
            <a:off x="1533875" y="615275"/>
            <a:ext cx="625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4"/>
              </a:rPr>
              <a:t>assessmentmenu_ai_enabled_world_ucl_170823.pptx (live.com)</a:t>
            </a:r>
            <a:r>
              <a:rPr lang="en-GB"/>
              <a:t> Open the link</a:t>
            </a:r>
            <a:endParaRPr/>
          </a:p>
        </p:txBody>
      </p:sp>
      <p:pic>
        <p:nvPicPr>
          <p:cNvPr id="380" name="Google Shape;380;p53"/>
          <p:cNvPicPr preferRelativeResize="0"/>
          <p:nvPr/>
        </p:nvPicPr>
        <p:blipFill rotWithShape="1">
          <a:blip r:embed="rId5">
            <a:alphaModFix/>
          </a:blip>
          <a:srcRect l="12899" t="20757" r="17375" b="9141"/>
          <a:stretch/>
        </p:blipFill>
        <p:spPr>
          <a:xfrm>
            <a:off x="1372625" y="1194988"/>
            <a:ext cx="5908248" cy="33411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4"/>
          <p:cNvSpPr txBox="1">
            <a:spLocks noGrp="1"/>
          </p:cNvSpPr>
          <p:nvPr>
            <p:ph type="title"/>
          </p:nvPr>
        </p:nvSpPr>
        <p:spPr>
          <a:xfrm>
            <a:off x="352450" y="587625"/>
            <a:ext cx="8520600" cy="862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Examples: </a:t>
            </a:r>
            <a:r>
              <a:rPr lang="en-GB" sz="3500">
                <a:solidFill>
                  <a:srgbClr val="EF6C00"/>
                </a:solidFill>
                <a:highlight>
                  <a:srgbClr val="FFFFFF"/>
                </a:highlight>
              </a:rPr>
              <a:t>Sheffield Hallam University</a:t>
            </a:r>
            <a:endParaRPr sz="4650">
              <a:solidFill>
                <a:srgbClr val="EF6C00"/>
              </a:solidFill>
            </a:endParaRPr>
          </a:p>
        </p:txBody>
      </p:sp>
      <p:sp>
        <p:nvSpPr>
          <p:cNvPr id="386" name="Google Shape;386;p54"/>
          <p:cNvSpPr txBox="1">
            <a:spLocks noGrp="1"/>
          </p:cNvSpPr>
          <p:nvPr>
            <p:ph type="body" idx="1"/>
          </p:nvPr>
        </p:nvSpPr>
        <p:spPr>
          <a:xfrm>
            <a:off x="311700" y="1633325"/>
            <a:ext cx="8520600" cy="2935800"/>
          </a:xfrm>
          <a:prstGeom prst="rect">
            <a:avLst/>
          </a:prstGeom>
        </p:spPr>
        <p:txBody>
          <a:bodyPr spcFirstLastPara="1" wrap="square" lIns="91425" tIns="91425" rIns="91425" bIns="91425" anchor="t" anchorCtr="0">
            <a:normAutofit fontScale="70000" lnSpcReduction="20000"/>
          </a:bodyPr>
          <a:lstStyle/>
          <a:p>
            <a:pPr marL="0" lvl="0" indent="0" algn="l" rtl="0">
              <a:lnSpc>
                <a:spcPct val="111111"/>
              </a:lnSpc>
              <a:spcBef>
                <a:spcPts val="0"/>
              </a:spcBef>
              <a:spcAft>
                <a:spcPts val="0"/>
              </a:spcAft>
              <a:buNone/>
            </a:pPr>
            <a:r>
              <a:rPr lang="en-GB" sz="2400">
                <a:solidFill>
                  <a:srgbClr val="000000"/>
                </a:solidFill>
                <a:highlight>
                  <a:srgbClr val="FFFFFF"/>
                </a:highlight>
                <a:latin typeface="Arial"/>
                <a:ea typeface="Arial"/>
                <a:cs typeface="Arial"/>
                <a:sym typeface="Arial"/>
              </a:rPr>
              <a:t>David Smith, a</a:t>
            </a:r>
            <a:r>
              <a:rPr lang="en-GB" sz="2400">
                <a:solidFill>
                  <a:srgbClr val="444444"/>
                </a:solidFill>
                <a:highlight>
                  <a:srgbClr val="FFFFFF"/>
                </a:highlight>
                <a:latin typeface="Arial"/>
                <a:ea typeface="Arial"/>
                <a:cs typeface="Arial"/>
                <a:sym typeface="Arial"/>
              </a:rPr>
              <a:t> professor of Bioscience Education at Sheffield Hallam University, </a:t>
            </a:r>
            <a:r>
              <a:rPr lang="en-GB" sz="2400">
                <a:solidFill>
                  <a:srgbClr val="000000"/>
                </a:solidFill>
                <a:highlight>
                  <a:srgbClr val="FFFFFF"/>
                </a:highlight>
                <a:latin typeface="Arial"/>
                <a:ea typeface="Arial"/>
                <a:cs typeface="Arial"/>
                <a:sym typeface="Arial"/>
              </a:rPr>
              <a:t>suggests focusing on the process of a literature review rather than focusing on the final product. This approach helps students focus on the skills and develop reflective practice. It also helps you, as an educator, understand where your students need support.</a:t>
            </a:r>
            <a:endParaRPr sz="2400">
              <a:solidFill>
                <a:srgbClr val="000000"/>
              </a:solidFill>
              <a:highlight>
                <a:srgbClr val="FFFFFF"/>
              </a:highlight>
              <a:latin typeface="Arial"/>
              <a:ea typeface="Arial"/>
              <a:cs typeface="Arial"/>
              <a:sym typeface="Arial"/>
            </a:endParaRPr>
          </a:p>
          <a:p>
            <a:pPr marL="0" lvl="0" indent="0" algn="l" rtl="0">
              <a:lnSpc>
                <a:spcPct val="111111"/>
              </a:lnSpc>
              <a:spcBef>
                <a:spcPts val="1400"/>
              </a:spcBef>
              <a:spcAft>
                <a:spcPts val="0"/>
              </a:spcAft>
              <a:buNone/>
            </a:pPr>
            <a:r>
              <a:rPr lang="en-GB" sz="2400">
                <a:solidFill>
                  <a:srgbClr val="000000"/>
                </a:solidFill>
                <a:highlight>
                  <a:srgbClr val="FFFF00"/>
                </a:highlight>
                <a:latin typeface="Arial"/>
                <a:ea typeface="Arial"/>
                <a:cs typeface="Arial"/>
                <a:sym typeface="Arial"/>
              </a:rPr>
              <a:t>Smith suggests a 3000 words literature review assessment with 2000 words focusing on the process. The assessment requires students to reply to prompts about the AI they use, the original output they received, comments on the quality of the original output, their fact-checking process, and the justification of the final choice of output.</a:t>
            </a:r>
            <a:endParaRPr sz="2400">
              <a:solidFill>
                <a:srgbClr val="000000"/>
              </a:solidFill>
              <a:highlight>
                <a:srgbClr val="FFFF00"/>
              </a:highlight>
              <a:latin typeface="Arial"/>
              <a:ea typeface="Arial"/>
              <a:cs typeface="Arial"/>
              <a:sym typeface="Arial"/>
            </a:endParaRPr>
          </a:p>
          <a:p>
            <a:pPr marL="0" lvl="0" indent="0" algn="l" rtl="0">
              <a:lnSpc>
                <a:spcPct val="111111"/>
              </a:lnSpc>
              <a:spcBef>
                <a:spcPts val="1400"/>
              </a:spcBef>
              <a:spcAft>
                <a:spcPts val="1400"/>
              </a:spcAft>
              <a:buNone/>
            </a:pPr>
            <a:r>
              <a:rPr lang="en-GB" sz="2100">
                <a:solidFill>
                  <a:srgbClr val="000000"/>
                </a:solidFill>
                <a:highlight>
                  <a:srgbClr val="FFFFFF"/>
                </a:highlight>
                <a:latin typeface="Arial"/>
                <a:ea typeface="Arial"/>
                <a:cs typeface="Arial"/>
                <a:sym typeface="Arial"/>
              </a:rPr>
              <a:t>Check the link for the question</a:t>
            </a:r>
            <a:r>
              <a:rPr lang="en-GB" sz="1050">
                <a:solidFill>
                  <a:srgbClr val="000000"/>
                </a:solidFill>
                <a:highlight>
                  <a:srgbClr val="FFFFFF"/>
                </a:highlight>
                <a:latin typeface="Arial"/>
                <a:ea typeface="Arial"/>
                <a:cs typeface="Arial"/>
                <a:sym typeface="Arial"/>
              </a:rPr>
              <a:t>: </a:t>
            </a:r>
            <a:r>
              <a:rPr lang="en-GB" sz="1100" u="sng">
                <a:solidFill>
                  <a:schemeClr val="hlink"/>
                </a:solidFill>
                <a:latin typeface="Arial"/>
                <a:ea typeface="Arial"/>
                <a:cs typeface="Arial"/>
                <a:sym typeface="Arial"/>
                <a:hlinkClick r:id="rId3"/>
              </a:rPr>
              <a:t>AI can do your written assignments, so what now for assessments? | David's adventures in the classroom. (wordpress.com)</a:t>
            </a:r>
            <a:endParaRPr sz="1050">
              <a:solidFill>
                <a:srgbClr val="444444"/>
              </a:solidFill>
              <a:latin typeface="Arial"/>
              <a:ea typeface="Arial"/>
              <a:cs typeface="Arial"/>
              <a:sym typeface="Arial"/>
            </a:endParaRPr>
          </a:p>
        </p:txBody>
      </p:sp>
      <p:sp>
        <p:nvSpPr>
          <p:cNvPr id="387" name="Google Shape;387;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26</a:t>
            </a:fld>
            <a:endParaRPr/>
          </a:p>
        </p:txBody>
      </p:sp>
      <p:pic>
        <p:nvPicPr>
          <p:cNvPr id="388" name="Google Shape;388;p54"/>
          <p:cNvPicPr preferRelativeResize="0"/>
          <p:nvPr/>
        </p:nvPicPr>
        <p:blipFill>
          <a:blip r:embed="rId4">
            <a:alphaModFix/>
          </a:blip>
          <a:stretch>
            <a:fillRect/>
          </a:stretch>
        </p:blipFill>
        <p:spPr>
          <a:xfrm>
            <a:off x="3996462" y="4401988"/>
            <a:ext cx="1233875" cy="684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5"/>
          <p:cNvSpPr txBox="1">
            <a:spLocks noGrp="1"/>
          </p:cNvSpPr>
          <p:nvPr>
            <p:ph type="title"/>
          </p:nvPr>
        </p:nvSpPr>
        <p:spPr>
          <a:xfrm>
            <a:off x="311700" y="445025"/>
            <a:ext cx="8520600" cy="118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Examples: </a:t>
            </a:r>
            <a:r>
              <a:rPr lang="en-GB" sz="3500">
                <a:solidFill>
                  <a:srgbClr val="EF6C00"/>
                </a:solidFill>
                <a:highlight>
                  <a:srgbClr val="FFFFFF"/>
                </a:highlight>
              </a:rPr>
              <a:t>University of Washington</a:t>
            </a:r>
            <a:endParaRPr sz="4650">
              <a:solidFill>
                <a:srgbClr val="EF6C00"/>
              </a:solidFill>
            </a:endParaRPr>
          </a:p>
        </p:txBody>
      </p:sp>
      <p:sp>
        <p:nvSpPr>
          <p:cNvPr id="394" name="Google Shape;394;p55"/>
          <p:cNvSpPr txBox="1">
            <a:spLocks noGrp="1"/>
          </p:cNvSpPr>
          <p:nvPr>
            <p:ph type="body" idx="1"/>
          </p:nvPr>
        </p:nvSpPr>
        <p:spPr>
          <a:xfrm>
            <a:off x="311700" y="1633325"/>
            <a:ext cx="8520600" cy="2935800"/>
          </a:xfrm>
          <a:prstGeom prst="rect">
            <a:avLst/>
          </a:prstGeom>
        </p:spPr>
        <p:txBody>
          <a:bodyPr spcFirstLastPara="1" wrap="square" lIns="91425" tIns="91425" rIns="91425" bIns="91425" anchor="t" anchorCtr="0">
            <a:normAutofit/>
          </a:bodyPr>
          <a:lstStyle/>
          <a:p>
            <a:pPr marL="0" lvl="0" indent="0" algn="l" rtl="0">
              <a:lnSpc>
                <a:spcPct val="111111"/>
              </a:lnSpc>
              <a:spcBef>
                <a:spcPts val="0"/>
              </a:spcBef>
              <a:spcAft>
                <a:spcPts val="0"/>
              </a:spcAft>
              <a:buNone/>
            </a:pPr>
            <a:r>
              <a:rPr lang="en-GB" sz="2100">
                <a:solidFill>
                  <a:srgbClr val="231F1E"/>
                </a:solidFill>
                <a:highlight>
                  <a:srgbClr val="FFFFFF"/>
                </a:highlight>
                <a:latin typeface="Arial"/>
                <a:ea typeface="Arial"/>
                <a:cs typeface="Arial"/>
                <a:sym typeface="Arial"/>
              </a:rPr>
              <a:t>Journalism students are thinking about how to use ChatGPT ethically, said </a:t>
            </a:r>
            <a:r>
              <a:rPr lang="en-GB" sz="2100">
                <a:solidFill>
                  <a:srgbClr val="94381D"/>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Andrea Otáñez</a:t>
            </a:r>
            <a:r>
              <a:rPr lang="en-GB" sz="2100">
                <a:solidFill>
                  <a:srgbClr val="231F1E"/>
                </a:solidFill>
                <a:highlight>
                  <a:srgbClr val="FFFFFF"/>
                </a:highlight>
                <a:latin typeface="Arial"/>
                <a:ea typeface="Arial"/>
                <a:cs typeface="Arial"/>
                <a:sym typeface="Arial"/>
              </a:rPr>
              <a:t>, a communications teaching professor. </a:t>
            </a:r>
            <a:endParaRPr sz="2100">
              <a:solidFill>
                <a:srgbClr val="231F1E"/>
              </a:solidFill>
              <a:highlight>
                <a:srgbClr val="FFFFFF"/>
              </a:highlight>
              <a:latin typeface="Arial"/>
              <a:ea typeface="Arial"/>
              <a:cs typeface="Arial"/>
              <a:sym typeface="Arial"/>
            </a:endParaRPr>
          </a:p>
          <a:p>
            <a:pPr marL="0" lvl="0" indent="0" algn="l" rtl="0">
              <a:lnSpc>
                <a:spcPct val="111111"/>
              </a:lnSpc>
              <a:spcBef>
                <a:spcPts val="1400"/>
              </a:spcBef>
              <a:spcAft>
                <a:spcPts val="0"/>
              </a:spcAft>
              <a:buNone/>
            </a:pPr>
            <a:r>
              <a:rPr lang="en-GB" sz="2100">
                <a:solidFill>
                  <a:srgbClr val="231F1E"/>
                </a:solidFill>
                <a:highlight>
                  <a:srgbClr val="FFFFFF"/>
                </a:highlight>
                <a:latin typeface="Arial"/>
                <a:ea typeface="Arial"/>
                <a:cs typeface="Arial"/>
                <a:sym typeface="Arial"/>
              </a:rPr>
              <a:t>In one use case, students use the tool to </a:t>
            </a:r>
            <a:r>
              <a:rPr lang="en-GB" sz="2100">
                <a:solidFill>
                  <a:srgbClr val="231F1E"/>
                </a:solidFill>
                <a:highlight>
                  <a:srgbClr val="FFFF00"/>
                </a:highlight>
                <a:latin typeface="Arial"/>
                <a:ea typeface="Arial"/>
                <a:cs typeface="Arial"/>
                <a:sym typeface="Arial"/>
              </a:rPr>
              <a:t>order sentences and paragraphs to structure their stories, but not write them</a:t>
            </a:r>
            <a:r>
              <a:rPr lang="en-GB" sz="2100">
                <a:solidFill>
                  <a:srgbClr val="231F1E"/>
                </a:solidFill>
                <a:highlight>
                  <a:srgbClr val="FFFFFF"/>
                </a:highlight>
                <a:latin typeface="Arial"/>
                <a:ea typeface="Arial"/>
                <a:cs typeface="Arial"/>
                <a:sym typeface="Arial"/>
              </a:rPr>
              <a:t>, said Otáñez.</a:t>
            </a:r>
            <a:endParaRPr sz="3300">
              <a:solidFill>
                <a:srgbClr val="000000"/>
              </a:solidFill>
              <a:highlight>
                <a:srgbClr val="FFFFFF"/>
              </a:highlight>
              <a:latin typeface="Arial"/>
              <a:ea typeface="Arial"/>
              <a:cs typeface="Arial"/>
              <a:sym typeface="Arial"/>
            </a:endParaRPr>
          </a:p>
          <a:p>
            <a:pPr marL="0" lvl="0" indent="0" algn="l" rtl="0">
              <a:lnSpc>
                <a:spcPct val="111111"/>
              </a:lnSpc>
              <a:spcBef>
                <a:spcPts val="1400"/>
              </a:spcBef>
              <a:spcAft>
                <a:spcPts val="1400"/>
              </a:spcAft>
              <a:buNone/>
            </a:pPr>
            <a:r>
              <a:rPr lang="en-GB" sz="1050">
                <a:solidFill>
                  <a:srgbClr val="000000"/>
                </a:solidFill>
                <a:highlight>
                  <a:srgbClr val="FFFFFF"/>
                </a:highlight>
                <a:latin typeface="Arial"/>
                <a:ea typeface="Arial"/>
                <a:cs typeface="Arial"/>
                <a:sym typeface="Arial"/>
              </a:rPr>
              <a:t> </a:t>
            </a:r>
            <a:r>
              <a:rPr lang="en-GB" sz="1100" u="sng">
                <a:solidFill>
                  <a:schemeClr val="hlink"/>
                </a:solidFill>
                <a:latin typeface="Arial"/>
                <a:ea typeface="Arial"/>
                <a:cs typeface="Arial"/>
                <a:sym typeface="Arial"/>
                <a:hlinkClick r:id="rId4"/>
              </a:rPr>
              <a:t>University of Washington professors on using ChatGPT in the classroom – GeekWire</a:t>
            </a:r>
            <a:endParaRPr sz="1050">
              <a:solidFill>
                <a:srgbClr val="444444"/>
              </a:solidFill>
              <a:latin typeface="Arial"/>
              <a:ea typeface="Arial"/>
              <a:cs typeface="Arial"/>
              <a:sym typeface="Arial"/>
            </a:endParaRPr>
          </a:p>
        </p:txBody>
      </p:sp>
      <p:sp>
        <p:nvSpPr>
          <p:cNvPr id="395" name="Google Shape;395;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27</a:t>
            </a:fld>
            <a:endParaRPr/>
          </a:p>
        </p:txBody>
      </p:sp>
      <p:pic>
        <p:nvPicPr>
          <p:cNvPr id="396" name="Google Shape;396;p55"/>
          <p:cNvPicPr preferRelativeResize="0"/>
          <p:nvPr/>
        </p:nvPicPr>
        <p:blipFill>
          <a:blip r:embed="rId5">
            <a:alphaModFix/>
          </a:blip>
          <a:stretch>
            <a:fillRect/>
          </a:stretch>
        </p:blipFill>
        <p:spPr>
          <a:xfrm>
            <a:off x="3996462" y="4249588"/>
            <a:ext cx="1233875" cy="684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6"/>
          <p:cNvSpPr txBox="1">
            <a:spLocks noGrp="1"/>
          </p:cNvSpPr>
          <p:nvPr>
            <p:ph type="title"/>
          </p:nvPr>
        </p:nvSpPr>
        <p:spPr>
          <a:xfrm>
            <a:off x="311700" y="445025"/>
            <a:ext cx="8520600" cy="118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Examples: </a:t>
            </a:r>
            <a:r>
              <a:rPr lang="en-GB" sz="3500">
                <a:solidFill>
                  <a:srgbClr val="EF6C00"/>
                </a:solidFill>
                <a:highlight>
                  <a:srgbClr val="FFFFFF"/>
                </a:highlight>
              </a:rPr>
              <a:t>University of Manchester</a:t>
            </a:r>
            <a:endParaRPr sz="4650">
              <a:solidFill>
                <a:srgbClr val="EF6C00"/>
              </a:solidFill>
            </a:endParaRPr>
          </a:p>
        </p:txBody>
      </p:sp>
      <p:sp>
        <p:nvSpPr>
          <p:cNvPr id="402" name="Google Shape;402;p56"/>
          <p:cNvSpPr txBox="1">
            <a:spLocks noGrp="1"/>
          </p:cNvSpPr>
          <p:nvPr>
            <p:ph type="body" idx="1"/>
          </p:nvPr>
        </p:nvSpPr>
        <p:spPr>
          <a:xfrm>
            <a:off x="311700" y="1633325"/>
            <a:ext cx="8520600" cy="2935800"/>
          </a:xfrm>
          <a:prstGeom prst="rect">
            <a:avLst/>
          </a:prstGeom>
        </p:spPr>
        <p:txBody>
          <a:bodyPr spcFirstLastPara="1" wrap="square" lIns="91425" tIns="91425" rIns="91425" bIns="91425" anchor="t" anchorCtr="0">
            <a:normAutofit/>
          </a:bodyPr>
          <a:lstStyle/>
          <a:p>
            <a:pPr marL="0" lvl="0" indent="0" algn="l" rtl="0">
              <a:lnSpc>
                <a:spcPct val="111111"/>
              </a:lnSpc>
              <a:spcBef>
                <a:spcPts val="0"/>
              </a:spcBef>
              <a:spcAft>
                <a:spcPts val="0"/>
              </a:spcAft>
              <a:buNone/>
            </a:pPr>
            <a:r>
              <a:rPr lang="en-GB" sz="1850">
                <a:solidFill>
                  <a:srgbClr val="000000"/>
                </a:solidFill>
                <a:highlight>
                  <a:srgbClr val="FFFFFF"/>
                </a:highlight>
                <a:latin typeface="Arial"/>
                <a:ea typeface="Arial"/>
                <a:cs typeface="Arial"/>
                <a:sym typeface="Arial"/>
              </a:rPr>
              <a:t>Neil McGregor asks students to use </a:t>
            </a:r>
            <a:r>
              <a:rPr lang="en-GB" sz="1850">
                <a:solidFill>
                  <a:srgbClr val="000000"/>
                </a:solidFill>
                <a:highlight>
                  <a:srgbClr val="FFFF00"/>
                </a:highlight>
                <a:latin typeface="Arial"/>
                <a:ea typeface="Arial"/>
                <a:cs typeface="Arial"/>
                <a:sym typeface="Arial"/>
              </a:rPr>
              <a:t>Chatgpt to generate 4 critical reviews</a:t>
            </a:r>
            <a:r>
              <a:rPr lang="en-GB" sz="1850">
                <a:solidFill>
                  <a:srgbClr val="000000"/>
                </a:solidFill>
                <a:highlight>
                  <a:srgbClr val="FFFFFF"/>
                </a:highlight>
                <a:latin typeface="Arial"/>
                <a:ea typeface="Arial"/>
                <a:cs typeface="Arial"/>
                <a:sym typeface="Arial"/>
              </a:rPr>
              <a:t>. Students need to choose one of these critical reviews, they also do social annotations on the reviews and finally discuss their choices in a mini viva</a:t>
            </a:r>
            <a:endParaRPr sz="3200">
              <a:solidFill>
                <a:srgbClr val="000000"/>
              </a:solidFill>
              <a:highlight>
                <a:srgbClr val="FFFFFF"/>
              </a:highlight>
              <a:latin typeface="Arial"/>
              <a:ea typeface="Arial"/>
              <a:cs typeface="Arial"/>
              <a:sym typeface="Arial"/>
            </a:endParaRPr>
          </a:p>
          <a:p>
            <a:pPr marL="0" lvl="0" indent="0" algn="l" rtl="0">
              <a:lnSpc>
                <a:spcPct val="111111"/>
              </a:lnSpc>
              <a:spcBef>
                <a:spcPts val="1400"/>
              </a:spcBef>
              <a:spcAft>
                <a:spcPts val="1400"/>
              </a:spcAft>
              <a:buNone/>
            </a:pPr>
            <a:r>
              <a:rPr lang="en-GB" sz="1050">
                <a:solidFill>
                  <a:srgbClr val="000000"/>
                </a:solidFill>
                <a:highlight>
                  <a:srgbClr val="FFFFFF"/>
                </a:highlight>
                <a:latin typeface="Arial"/>
                <a:ea typeface="Arial"/>
                <a:cs typeface="Arial"/>
                <a:sym typeface="Arial"/>
              </a:rPr>
              <a:t> </a:t>
            </a:r>
            <a:r>
              <a:rPr lang="en-GB" sz="1100" u="sng">
                <a:solidFill>
                  <a:schemeClr val="hlink"/>
                </a:solidFill>
                <a:latin typeface="Arial"/>
                <a:ea typeface="Arial"/>
                <a:cs typeface="Arial"/>
                <a:sym typeface="Arial"/>
                <a:hlinkClick r:id="rId3"/>
              </a:rPr>
              <a:t>(405) AI-generated article summaries for reading comprehension assessment: Neil McGregor - YouTube</a:t>
            </a:r>
            <a:endParaRPr sz="1050">
              <a:solidFill>
                <a:srgbClr val="444444"/>
              </a:solidFill>
              <a:latin typeface="Arial"/>
              <a:ea typeface="Arial"/>
              <a:cs typeface="Arial"/>
              <a:sym typeface="Arial"/>
            </a:endParaRPr>
          </a:p>
        </p:txBody>
      </p:sp>
      <p:sp>
        <p:nvSpPr>
          <p:cNvPr id="403" name="Google Shape;403;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28</a:t>
            </a:fld>
            <a:endParaRPr/>
          </a:p>
        </p:txBody>
      </p:sp>
      <p:pic>
        <p:nvPicPr>
          <p:cNvPr id="404" name="Google Shape;404;p56"/>
          <p:cNvPicPr preferRelativeResize="0"/>
          <p:nvPr/>
        </p:nvPicPr>
        <p:blipFill>
          <a:blip r:embed="rId4">
            <a:alphaModFix/>
          </a:blip>
          <a:stretch>
            <a:fillRect/>
          </a:stretch>
        </p:blipFill>
        <p:spPr>
          <a:xfrm>
            <a:off x="3996462" y="4249588"/>
            <a:ext cx="1233875" cy="684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7"/>
          <p:cNvSpPr txBox="1">
            <a:spLocks noGrp="1"/>
          </p:cNvSpPr>
          <p:nvPr>
            <p:ph type="title"/>
          </p:nvPr>
        </p:nvSpPr>
        <p:spPr>
          <a:xfrm>
            <a:off x="311700" y="445025"/>
            <a:ext cx="8520600" cy="118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Examples: </a:t>
            </a:r>
            <a:r>
              <a:rPr lang="en-GB" sz="3500">
                <a:solidFill>
                  <a:srgbClr val="EF6C00"/>
                </a:solidFill>
                <a:highlight>
                  <a:srgbClr val="FFFFFF"/>
                </a:highlight>
              </a:rPr>
              <a:t>University of British Columbia</a:t>
            </a:r>
            <a:endParaRPr sz="4650">
              <a:solidFill>
                <a:srgbClr val="EF6C00"/>
              </a:solidFill>
            </a:endParaRPr>
          </a:p>
        </p:txBody>
      </p:sp>
      <p:sp>
        <p:nvSpPr>
          <p:cNvPr id="410" name="Google Shape;410;p57"/>
          <p:cNvSpPr txBox="1">
            <a:spLocks noGrp="1"/>
          </p:cNvSpPr>
          <p:nvPr>
            <p:ph type="body" idx="1"/>
          </p:nvPr>
        </p:nvSpPr>
        <p:spPr>
          <a:xfrm>
            <a:off x="311700" y="1633325"/>
            <a:ext cx="8520600" cy="2935800"/>
          </a:xfrm>
          <a:prstGeom prst="rect">
            <a:avLst/>
          </a:prstGeom>
        </p:spPr>
        <p:txBody>
          <a:bodyPr spcFirstLastPara="1" wrap="square" lIns="91425" tIns="91425" rIns="91425" bIns="91425" anchor="t" anchorCtr="0">
            <a:normAutofit/>
          </a:bodyPr>
          <a:lstStyle/>
          <a:p>
            <a:pPr marL="0" lvl="0" indent="0" algn="l" rtl="0">
              <a:lnSpc>
                <a:spcPct val="111111"/>
              </a:lnSpc>
              <a:spcBef>
                <a:spcPts val="0"/>
              </a:spcBef>
              <a:spcAft>
                <a:spcPts val="1400"/>
              </a:spcAft>
              <a:buNone/>
            </a:pPr>
            <a:r>
              <a:rPr lang="en-GB" sz="1050">
                <a:solidFill>
                  <a:srgbClr val="000000"/>
                </a:solidFill>
                <a:highlight>
                  <a:srgbClr val="FFFFFF"/>
                </a:highlight>
                <a:latin typeface="Roboto"/>
                <a:ea typeface="Roboto"/>
                <a:cs typeface="Roboto"/>
                <a:sym typeface="Roboto"/>
              </a:rPr>
              <a:t>Open link: </a:t>
            </a:r>
            <a:r>
              <a:rPr lang="en-GB" sz="1100" u="sng">
                <a:solidFill>
                  <a:schemeClr val="hlink"/>
                </a:solidFill>
                <a:latin typeface="Arial"/>
                <a:ea typeface="Arial"/>
                <a:cs typeface="Arial"/>
                <a:sym typeface="Arial"/>
                <a:hlinkClick r:id="rId3"/>
              </a:rPr>
              <a:t>Designing assessments (ubc.ca)</a:t>
            </a:r>
            <a:endParaRPr sz="1050">
              <a:solidFill>
                <a:srgbClr val="444444"/>
              </a:solidFill>
              <a:latin typeface="Arial"/>
              <a:ea typeface="Arial"/>
              <a:cs typeface="Arial"/>
              <a:sym typeface="Arial"/>
            </a:endParaRPr>
          </a:p>
        </p:txBody>
      </p:sp>
      <p:sp>
        <p:nvSpPr>
          <p:cNvPr id="411" name="Google Shape;411;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29</a:t>
            </a:fld>
            <a:endParaRPr/>
          </a:p>
        </p:txBody>
      </p:sp>
      <p:pic>
        <p:nvPicPr>
          <p:cNvPr id="412" name="Google Shape;412;p57"/>
          <p:cNvPicPr preferRelativeResize="0"/>
          <p:nvPr/>
        </p:nvPicPr>
        <p:blipFill>
          <a:blip r:embed="rId4">
            <a:alphaModFix/>
          </a:blip>
          <a:stretch>
            <a:fillRect/>
          </a:stretch>
        </p:blipFill>
        <p:spPr>
          <a:xfrm>
            <a:off x="3996462" y="4249588"/>
            <a:ext cx="1233875" cy="684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938375" y="953575"/>
            <a:ext cx="7935000" cy="3962700"/>
          </a:xfrm>
          <a:prstGeom prst="rect">
            <a:avLst/>
          </a:prstGeom>
        </p:spPr>
        <p:txBody>
          <a:bodyPr spcFirstLastPara="1" wrap="square" lIns="91425" tIns="91425" rIns="91425" bIns="91425" anchor="t" anchorCtr="0">
            <a:noAutofit/>
          </a:bodyPr>
          <a:lstStyle/>
          <a:p>
            <a:pPr marL="457200" lvl="0" indent="-387350" algn="l" rtl="0">
              <a:lnSpc>
                <a:spcPct val="115000"/>
              </a:lnSpc>
              <a:spcBef>
                <a:spcPts val="1200"/>
              </a:spcBef>
              <a:spcAft>
                <a:spcPts val="0"/>
              </a:spcAft>
              <a:buClr>
                <a:srgbClr val="000000"/>
              </a:buClr>
              <a:buSzPts val="2500"/>
              <a:buChar char="●"/>
            </a:pPr>
            <a:r>
              <a:rPr lang="en-GB" sz="2500" b="0">
                <a:solidFill>
                  <a:srgbClr val="000000"/>
                </a:solidFill>
              </a:rPr>
              <a:t>Meet and greet</a:t>
            </a:r>
            <a:endParaRPr sz="2500" b="0">
              <a:solidFill>
                <a:srgbClr val="000000"/>
              </a:solidFill>
            </a:endParaRPr>
          </a:p>
          <a:p>
            <a:pPr marL="914400" lvl="1" indent="-387350" algn="l" rtl="0">
              <a:lnSpc>
                <a:spcPct val="115000"/>
              </a:lnSpc>
              <a:spcBef>
                <a:spcPts val="0"/>
              </a:spcBef>
              <a:spcAft>
                <a:spcPts val="0"/>
              </a:spcAft>
              <a:buClr>
                <a:srgbClr val="000000"/>
              </a:buClr>
              <a:buSzPts val="2500"/>
              <a:buChar char="○"/>
            </a:pPr>
            <a:r>
              <a:rPr lang="en-GB" sz="2500" b="0">
                <a:solidFill>
                  <a:srgbClr val="000000"/>
                </a:solidFill>
              </a:rPr>
              <a:t>Discussion document: </a:t>
            </a:r>
            <a:r>
              <a:rPr lang="en-GB" sz="2500" b="0" u="sng">
                <a:solidFill>
                  <a:schemeClr val="hlink"/>
                </a:solidFill>
                <a:hlinkClick r:id="rId3"/>
              </a:rPr>
              <a:t>https://docs.google.com/document/d/1VY-vYC1EPEovOFJiIkZ0q5z3RPN0C64Hh6Phi3AErbg/edit?usp=sharing</a:t>
            </a:r>
            <a:r>
              <a:rPr lang="en-GB" sz="2500" b="0">
                <a:solidFill>
                  <a:srgbClr val="000000"/>
                </a:solidFill>
              </a:rPr>
              <a:t> </a:t>
            </a:r>
            <a:endParaRPr sz="2500" b="0">
              <a:solidFill>
                <a:srgbClr val="000000"/>
              </a:solidFill>
            </a:endParaRPr>
          </a:p>
          <a:p>
            <a:pPr marL="457200" lvl="0" indent="-387350" algn="l" rtl="0">
              <a:lnSpc>
                <a:spcPct val="115000"/>
              </a:lnSpc>
              <a:spcBef>
                <a:spcPts val="0"/>
              </a:spcBef>
              <a:spcAft>
                <a:spcPts val="0"/>
              </a:spcAft>
              <a:buClr>
                <a:srgbClr val="000000"/>
              </a:buClr>
              <a:buSzPts val="2500"/>
              <a:buChar char="●"/>
            </a:pPr>
            <a:r>
              <a:rPr lang="en-GB" sz="2500" b="0">
                <a:solidFill>
                  <a:srgbClr val="000000"/>
                </a:solidFill>
              </a:rPr>
              <a:t>Discussion of AI and assessments</a:t>
            </a:r>
            <a:endParaRPr sz="2500" b="0">
              <a:solidFill>
                <a:srgbClr val="000000"/>
              </a:solidFill>
            </a:endParaRPr>
          </a:p>
          <a:p>
            <a:pPr marL="914400" lvl="1" indent="-387350" algn="l" rtl="0">
              <a:lnSpc>
                <a:spcPct val="115000"/>
              </a:lnSpc>
              <a:spcBef>
                <a:spcPts val="0"/>
              </a:spcBef>
              <a:spcAft>
                <a:spcPts val="0"/>
              </a:spcAft>
              <a:buClr>
                <a:srgbClr val="000000"/>
              </a:buClr>
              <a:buSzPts val="2500"/>
              <a:buChar char="○"/>
            </a:pPr>
            <a:r>
              <a:rPr lang="en-GB" sz="2500" b="0">
                <a:solidFill>
                  <a:srgbClr val="000000"/>
                </a:solidFill>
              </a:rPr>
              <a:t>Guidance documents</a:t>
            </a:r>
            <a:endParaRPr sz="2500" b="0">
              <a:solidFill>
                <a:srgbClr val="000000"/>
              </a:solidFill>
            </a:endParaRPr>
          </a:p>
          <a:p>
            <a:pPr marL="914400" lvl="1" indent="-387350" algn="l" rtl="0">
              <a:lnSpc>
                <a:spcPct val="115000"/>
              </a:lnSpc>
              <a:spcBef>
                <a:spcPts val="0"/>
              </a:spcBef>
              <a:spcAft>
                <a:spcPts val="0"/>
              </a:spcAft>
              <a:buClr>
                <a:srgbClr val="000000"/>
              </a:buClr>
              <a:buSzPts val="2500"/>
              <a:buChar char="○"/>
            </a:pPr>
            <a:r>
              <a:rPr lang="en-GB" sz="2500" b="0">
                <a:solidFill>
                  <a:srgbClr val="000000"/>
                </a:solidFill>
              </a:rPr>
              <a:t>Examples </a:t>
            </a:r>
            <a:endParaRPr sz="2500" b="0">
              <a:solidFill>
                <a:srgbClr val="000000"/>
              </a:solidFill>
            </a:endParaRPr>
          </a:p>
          <a:p>
            <a:pPr marL="457200" lvl="0" indent="-387350" algn="l" rtl="0">
              <a:lnSpc>
                <a:spcPct val="115000"/>
              </a:lnSpc>
              <a:spcBef>
                <a:spcPts val="0"/>
              </a:spcBef>
              <a:spcAft>
                <a:spcPts val="0"/>
              </a:spcAft>
              <a:buClr>
                <a:srgbClr val="000000"/>
              </a:buClr>
              <a:buSzPts val="2500"/>
              <a:buChar char="●"/>
            </a:pPr>
            <a:r>
              <a:rPr lang="en-GB" sz="2500" b="0">
                <a:solidFill>
                  <a:srgbClr val="000000"/>
                </a:solidFill>
              </a:rPr>
              <a:t>Course overview</a:t>
            </a:r>
            <a:endParaRPr sz="2500" b="0">
              <a:solidFill>
                <a:srgbClr val="000000"/>
              </a:solidFill>
            </a:endParaRPr>
          </a:p>
        </p:txBody>
      </p:sp>
      <p:sp>
        <p:nvSpPr>
          <p:cNvPr id="187" name="Google Shape;187;p31"/>
          <p:cNvSpPr txBox="1">
            <a:spLocks noGrp="1"/>
          </p:cNvSpPr>
          <p:nvPr>
            <p:ph type="title" idx="2"/>
          </p:nvPr>
        </p:nvSpPr>
        <p:spPr>
          <a:xfrm>
            <a:off x="938375" y="0"/>
            <a:ext cx="6915600" cy="79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990"/>
              <a:buFont typeface="Arial"/>
              <a:buNone/>
            </a:pPr>
            <a:r>
              <a:rPr lang="en-GB" sz="3120"/>
              <a:t>Design your own alternative assessment</a:t>
            </a:r>
            <a:endParaRPr sz="2800"/>
          </a:p>
        </p:txBody>
      </p:sp>
      <p:sp>
        <p:nvSpPr>
          <p:cNvPr id="188" name="Google Shape;18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a:t>
            </a:fld>
            <a:endParaRPr/>
          </a:p>
        </p:txBody>
      </p:sp>
      <p:sp>
        <p:nvSpPr>
          <p:cNvPr id="189" name="Google Shape;189;p31"/>
          <p:cNvSpPr txBox="1">
            <a:spLocks noGrp="1"/>
          </p:cNvSpPr>
          <p:nvPr>
            <p:ph type="title"/>
          </p:nvPr>
        </p:nvSpPr>
        <p:spPr>
          <a:xfrm>
            <a:off x="0" y="4838050"/>
            <a:ext cx="9144000" cy="305400"/>
          </a:xfrm>
          <a:prstGeom prst="rect">
            <a:avLst/>
          </a:prstGeom>
          <a:solidFill>
            <a:srgbClr val="000000">
              <a:alpha val="4620"/>
            </a:srgbClr>
          </a:solidFill>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990"/>
              <a:buNone/>
            </a:pPr>
            <a:r>
              <a:rPr lang="en-GB" sz="980">
                <a:solidFill>
                  <a:schemeClr val="lt2"/>
                </a:solidFill>
              </a:rPr>
              <a:t>FLO  2023 |  Elkhoury &amp; Prud’homme-Genereux   | Future Facing  assessment</a:t>
            </a:r>
            <a:endParaRPr sz="980">
              <a:solidFill>
                <a:schemeClr val="lt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8"/>
          <p:cNvSpPr txBox="1">
            <a:spLocks noGrp="1"/>
          </p:cNvSpPr>
          <p:nvPr>
            <p:ph type="title"/>
          </p:nvPr>
        </p:nvSpPr>
        <p:spPr>
          <a:xfrm>
            <a:off x="189450" y="-40750"/>
            <a:ext cx="8520600" cy="118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Examples: Stanford </a:t>
            </a:r>
            <a:r>
              <a:rPr lang="en-GB" sz="3500">
                <a:solidFill>
                  <a:srgbClr val="EF6C00"/>
                </a:solidFill>
                <a:highlight>
                  <a:srgbClr val="FFFFFF"/>
                </a:highlight>
              </a:rPr>
              <a:t>University </a:t>
            </a:r>
            <a:r>
              <a:rPr lang="en-GB" sz="1000" b="0">
                <a:solidFill>
                  <a:schemeClr val="dk2"/>
                </a:solidFill>
                <a:latin typeface="Open Sans"/>
                <a:ea typeface="Open Sans"/>
                <a:cs typeface="Open Sans"/>
                <a:sym typeface="Open Sans"/>
              </a:rPr>
              <a:t>(The space framework)</a:t>
            </a:r>
            <a:endParaRPr sz="4650">
              <a:solidFill>
                <a:srgbClr val="EF6C00"/>
              </a:solidFill>
            </a:endParaRPr>
          </a:p>
        </p:txBody>
      </p:sp>
      <p:sp>
        <p:nvSpPr>
          <p:cNvPr id="418" name="Google Shape;418;p58"/>
          <p:cNvSpPr txBox="1">
            <a:spLocks noGrp="1"/>
          </p:cNvSpPr>
          <p:nvPr>
            <p:ph type="body" idx="1"/>
          </p:nvPr>
        </p:nvSpPr>
        <p:spPr>
          <a:xfrm>
            <a:off x="311700" y="736900"/>
            <a:ext cx="8520600" cy="3832200"/>
          </a:xfrm>
          <a:prstGeom prst="rect">
            <a:avLst/>
          </a:prstGeom>
        </p:spPr>
        <p:txBody>
          <a:bodyPr spcFirstLastPara="1" wrap="square" lIns="91425" tIns="91425" rIns="91425" bIns="91425" anchor="t" anchorCtr="0">
            <a:noAutofit/>
          </a:bodyPr>
          <a:lstStyle/>
          <a:p>
            <a:pPr marL="749300" lvl="0" indent="-285750" algn="l" rtl="0">
              <a:lnSpc>
                <a:spcPct val="208181"/>
              </a:lnSpc>
              <a:spcBef>
                <a:spcPts val="2200"/>
              </a:spcBef>
              <a:spcAft>
                <a:spcPts val="0"/>
              </a:spcAft>
              <a:buClr>
                <a:srgbClr val="242424"/>
              </a:buClr>
              <a:buSzPts val="900"/>
              <a:buFont typeface="Georgia"/>
              <a:buChar char="●"/>
            </a:pPr>
            <a:r>
              <a:rPr lang="en-GB" sz="900" b="1" i="1">
                <a:solidFill>
                  <a:srgbClr val="242424"/>
                </a:solidFill>
                <a:highlight>
                  <a:srgbClr val="FFFFFF"/>
                </a:highlight>
                <a:latin typeface="Arial"/>
                <a:ea typeface="Arial"/>
                <a:cs typeface="Arial"/>
                <a:sym typeface="Arial"/>
              </a:rPr>
              <a:t>S</a:t>
            </a:r>
            <a:r>
              <a:rPr lang="en-GB" sz="900" i="1">
                <a:solidFill>
                  <a:srgbClr val="242424"/>
                </a:solidFill>
                <a:highlight>
                  <a:srgbClr val="FFFFFF"/>
                </a:highlight>
                <a:latin typeface="Arial"/>
                <a:ea typeface="Arial"/>
                <a:cs typeface="Arial"/>
                <a:sym typeface="Arial"/>
              </a:rPr>
              <a:t>et directions</a:t>
            </a:r>
            <a:r>
              <a:rPr lang="en-GB" sz="900">
                <a:solidFill>
                  <a:srgbClr val="242424"/>
                </a:solidFill>
                <a:highlight>
                  <a:srgbClr val="FFFFFF"/>
                </a:highlight>
                <a:latin typeface="Arial"/>
                <a:ea typeface="Arial"/>
                <a:cs typeface="Arial"/>
                <a:sym typeface="Arial"/>
              </a:rPr>
              <a:t> for the goals, content and audience that can be communicated to the AI system. This may, for example, involve writing introductory materials for the overall text and for each section. It could also involve writing much of the text and leaving some sections for AI to complete.</a:t>
            </a:r>
            <a:endParaRPr sz="900">
              <a:solidFill>
                <a:srgbClr val="242424"/>
              </a:solidFill>
              <a:highlight>
                <a:srgbClr val="FFFFFF"/>
              </a:highlight>
              <a:latin typeface="Arial"/>
              <a:ea typeface="Arial"/>
              <a:cs typeface="Arial"/>
              <a:sym typeface="Arial"/>
            </a:endParaRPr>
          </a:p>
          <a:p>
            <a:pPr marL="749300" lvl="0" indent="-285750" algn="l" rtl="0">
              <a:lnSpc>
                <a:spcPct val="208181"/>
              </a:lnSpc>
              <a:spcBef>
                <a:spcPts val="0"/>
              </a:spcBef>
              <a:spcAft>
                <a:spcPts val="0"/>
              </a:spcAft>
              <a:buClr>
                <a:srgbClr val="242424"/>
              </a:buClr>
              <a:buSzPts val="900"/>
              <a:buFont typeface="Georgia"/>
              <a:buChar char="●"/>
            </a:pPr>
            <a:r>
              <a:rPr lang="en-GB" sz="900" b="1" i="1">
                <a:solidFill>
                  <a:srgbClr val="242424"/>
                </a:solidFill>
                <a:highlight>
                  <a:srgbClr val="FFFFFF"/>
                </a:highlight>
                <a:latin typeface="Arial"/>
                <a:ea typeface="Arial"/>
                <a:cs typeface="Arial"/>
                <a:sym typeface="Arial"/>
              </a:rPr>
              <a:t>P</a:t>
            </a:r>
            <a:r>
              <a:rPr lang="en-GB" sz="900" i="1">
                <a:solidFill>
                  <a:srgbClr val="242424"/>
                </a:solidFill>
                <a:highlight>
                  <a:srgbClr val="FFFFFF"/>
                </a:highlight>
                <a:latin typeface="Arial"/>
                <a:ea typeface="Arial"/>
                <a:cs typeface="Arial"/>
                <a:sym typeface="Arial"/>
              </a:rPr>
              <a:t>rompt</a:t>
            </a:r>
            <a:r>
              <a:rPr lang="en-GB" sz="900">
                <a:solidFill>
                  <a:srgbClr val="242424"/>
                </a:solidFill>
                <a:highlight>
                  <a:srgbClr val="FFFFFF"/>
                </a:highlight>
                <a:latin typeface="Arial"/>
                <a:ea typeface="Arial"/>
                <a:cs typeface="Arial"/>
                <a:sym typeface="Arial"/>
              </a:rPr>
              <a:t> the AI to produce the specific outputs needed. A prompt gives the AI its specific task, and often there will be separate prompts for each section of text. An AI tool can also be prompted to suggest sentences or paragraphs to be embedded in text that is mostly written by the human author.</a:t>
            </a:r>
            <a:endParaRPr sz="900">
              <a:solidFill>
                <a:srgbClr val="242424"/>
              </a:solidFill>
              <a:highlight>
                <a:srgbClr val="FFFFFF"/>
              </a:highlight>
              <a:latin typeface="Arial"/>
              <a:ea typeface="Arial"/>
              <a:cs typeface="Arial"/>
              <a:sym typeface="Arial"/>
            </a:endParaRPr>
          </a:p>
          <a:p>
            <a:pPr marL="749300" lvl="0" indent="-285750" algn="l" rtl="0">
              <a:lnSpc>
                <a:spcPct val="208181"/>
              </a:lnSpc>
              <a:spcBef>
                <a:spcPts val="0"/>
              </a:spcBef>
              <a:spcAft>
                <a:spcPts val="0"/>
              </a:spcAft>
              <a:buClr>
                <a:srgbClr val="242424"/>
              </a:buClr>
              <a:buSzPts val="900"/>
              <a:buFont typeface="Georgia"/>
              <a:buChar char="●"/>
            </a:pPr>
            <a:r>
              <a:rPr lang="en-GB" sz="900" b="1" i="1">
                <a:solidFill>
                  <a:srgbClr val="242424"/>
                </a:solidFill>
                <a:highlight>
                  <a:srgbClr val="FFFFFF"/>
                </a:highlight>
                <a:latin typeface="Arial"/>
                <a:ea typeface="Arial"/>
                <a:cs typeface="Arial"/>
                <a:sym typeface="Arial"/>
              </a:rPr>
              <a:t>A</a:t>
            </a:r>
            <a:r>
              <a:rPr lang="en-GB" sz="900" i="1">
                <a:solidFill>
                  <a:srgbClr val="242424"/>
                </a:solidFill>
                <a:highlight>
                  <a:srgbClr val="FFFFFF"/>
                </a:highlight>
                <a:latin typeface="Arial"/>
                <a:ea typeface="Arial"/>
                <a:cs typeface="Arial"/>
                <a:sym typeface="Arial"/>
              </a:rPr>
              <a:t>ssess</a:t>
            </a:r>
            <a:r>
              <a:rPr lang="en-GB" sz="900">
                <a:solidFill>
                  <a:srgbClr val="242424"/>
                </a:solidFill>
                <a:highlight>
                  <a:srgbClr val="FFFFFF"/>
                </a:highlight>
                <a:latin typeface="Arial"/>
                <a:ea typeface="Arial"/>
                <a:cs typeface="Arial"/>
                <a:sym typeface="Arial"/>
              </a:rPr>
              <a:t> the AI output to validate the information for accuracy, completeness, bias, and writing quality. The results of assessing the generated text will often lead to revising the directions and prompts and having the AI tool generate alternative versions of the text to be used in the next step.</a:t>
            </a:r>
            <a:endParaRPr sz="900">
              <a:solidFill>
                <a:srgbClr val="242424"/>
              </a:solidFill>
              <a:highlight>
                <a:srgbClr val="FFFFFF"/>
              </a:highlight>
              <a:latin typeface="Arial"/>
              <a:ea typeface="Arial"/>
              <a:cs typeface="Arial"/>
              <a:sym typeface="Arial"/>
            </a:endParaRPr>
          </a:p>
          <a:p>
            <a:pPr marL="749300" lvl="0" indent="-285750" algn="l" rtl="0">
              <a:lnSpc>
                <a:spcPct val="208181"/>
              </a:lnSpc>
              <a:spcBef>
                <a:spcPts val="0"/>
              </a:spcBef>
              <a:spcAft>
                <a:spcPts val="0"/>
              </a:spcAft>
              <a:buClr>
                <a:srgbClr val="242424"/>
              </a:buClr>
              <a:buSzPts val="900"/>
              <a:buFont typeface="Georgia"/>
              <a:buChar char="●"/>
            </a:pPr>
            <a:r>
              <a:rPr lang="en-GB" sz="900" b="1" i="1">
                <a:solidFill>
                  <a:srgbClr val="242424"/>
                </a:solidFill>
                <a:highlight>
                  <a:srgbClr val="FFFFFF"/>
                </a:highlight>
                <a:latin typeface="Arial"/>
                <a:ea typeface="Arial"/>
                <a:cs typeface="Arial"/>
                <a:sym typeface="Arial"/>
              </a:rPr>
              <a:t>C</a:t>
            </a:r>
            <a:r>
              <a:rPr lang="en-GB" sz="900" i="1">
                <a:solidFill>
                  <a:srgbClr val="242424"/>
                </a:solidFill>
                <a:highlight>
                  <a:srgbClr val="FFFFFF"/>
                </a:highlight>
                <a:latin typeface="Arial"/>
                <a:ea typeface="Arial"/>
                <a:cs typeface="Arial"/>
                <a:sym typeface="Arial"/>
              </a:rPr>
              <a:t>urate</a:t>
            </a:r>
            <a:r>
              <a:rPr lang="en-GB" sz="900">
                <a:solidFill>
                  <a:srgbClr val="242424"/>
                </a:solidFill>
                <a:highlight>
                  <a:srgbClr val="FFFFFF"/>
                </a:highlight>
                <a:latin typeface="Arial"/>
                <a:ea typeface="Arial"/>
                <a:cs typeface="Arial"/>
                <a:sym typeface="Arial"/>
              </a:rPr>
              <a:t> the AI-generated text to select what to use and organize it coherently, often working from multiple alternative versions generated by AI along with human written materials.</a:t>
            </a:r>
            <a:endParaRPr sz="900">
              <a:solidFill>
                <a:srgbClr val="242424"/>
              </a:solidFill>
              <a:highlight>
                <a:srgbClr val="FFFFFF"/>
              </a:highlight>
              <a:latin typeface="Arial"/>
              <a:ea typeface="Arial"/>
              <a:cs typeface="Arial"/>
              <a:sym typeface="Arial"/>
            </a:endParaRPr>
          </a:p>
          <a:p>
            <a:pPr marL="749300" lvl="0" indent="-285750" algn="l" rtl="0">
              <a:lnSpc>
                <a:spcPct val="208181"/>
              </a:lnSpc>
              <a:spcBef>
                <a:spcPts val="0"/>
              </a:spcBef>
              <a:spcAft>
                <a:spcPts val="0"/>
              </a:spcAft>
              <a:buClr>
                <a:srgbClr val="242424"/>
              </a:buClr>
              <a:buSzPts val="900"/>
              <a:buFont typeface="Georgia"/>
              <a:buChar char="●"/>
            </a:pPr>
            <a:r>
              <a:rPr lang="en-GB" sz="900" b="1" i="1">
                <a:solidFill>
                  <a:srgbClr val="242424"/>
                </a:solidFill>
                <a:highlight>
                  <a:srgbClr val="FFFFFF"/>
                </a:highlight>
                <a:latin typeface="Arial"/>
                <a:ea typeface="Arial"/>
                <a:cs typeface="Arial"/>
                <a:sym typeface="Arial"/>
              </a:rPr>
              <a:t>E</a:t>
            </a:r>
            <a:r>
              <a:rPr lang="en-GB" sz="900" i="1">
                <a:solidFill>
                  <a:srgbClr val="242424"/>
                </a:solidFill>
                <a:highlight>
                  <a:srgbClr val="FFFFFF"/>
                </a:highlight>
                <a:latin typeface="Arial"/>
                <a:ea typeface="Arial"/>
                <a:cs typeface="Arial"/>
                <a:sym typeface="Arial"/>
              </a:rPr>
              <a:t>dit</a:t>
            </a:r>
            <a:r>
              <a:rPr lang="en-GB" sz="900">
                <a:solidFill>
                  <a:srgbClr val="242424"/>
                </a:solidFill>
                <a:highlight>
                  <a:srgbClr val="FFFFFF"/>
                </a:highlight>
                <a:latin typeface="Arial"/>
                <a:ea typeface="Arial"/>
                <a:cs typeface="Arial"/>
                <a:sym typeface="Arial"/>
              </a:rPr>
              <a:t> the combined human and AI contributions to the text to produce a well-written document.</a:t>
            </a:r>
            <a:endParaRPr sz="900">
              <a:solidFill>
                <a:srgbClr val="242424"/>
              </a:solidFill>
              <a:highlight>
                <a:srgbClr val="FFFFFF"/>
              </a:highlight>
              <a:latin typeface="Arial"/>
              <a:ea typeface="Arial"/>
              <a:cs typeface="Arial"/>
              <a:sym typeface="Arial"/>
            </a:endParaRPr>
          </a:p>
          <a:p>
            <a:pPr marL="0" lvl="0" indent="0" algn="l" rtl="0">
              <a:lnSpc>
                <a:spcPct val="208181"/>
              </a:lnSpc>
              <a:spcBef>
                <a:spcPts val="0"/>
              </a:spcBef>
              <a:spcAft>
                <a:spcPts val="0"/>
              </a:spcAft>
              <a:buSzPts val="523"/>
              <a:buNone/>
            </a:pPr>
            <a:r>
              <a:rPr lang="en-GB" sz="800" u="sng">
                <a:solidFill>
                  <a:schemeClr val="hlink"/>
                </a:solidFill>
                <a:latin typeface="Arial"/>
                <a:ea typeface="Arial"/>
                <a:cs typeface="Arial"/>
                <a:sym typeface="Arial"/>
                <a:hlinkClick r:id="rId3"/>
              </a:rPr>
              <a:t>Teaching Students to Write with AI: The SPACE Framework | by Glenn Kleiman | The Generator | Medium</a:t>
            </a:r>
            <a:endParaRPr sz="800">
              <a:solidFill>
                <a:srgbClr val="444444"/>
              </a:solidFill>
              <a:latin typeface="Arial"/>
              <a:ea typeface="Arial"/>
              <a:cs typeface="Arial"/>
              <a:sym typeface="Arial"/>
            </a:endParaRPr>
          </a:p>
        </p:txBody>
      </p:sp>
      <p:sp>
        <p:nvSpPr>
          <p:cNvPr id="419" name="Google Shape;419;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30</a:t>
            </a:fld>
            <a:endParaRPr/>
          </a:p>
        </p:txBody>
      </p:sp>
      <p:pic>
        <p:nvPicPr>
          <p:cNvPr id="420" name="Google Shape;420;p58"/>
          <p:cNvPicPr preferRelativeResize="0"/>
          <p:nvPr/>
        </p:nvPicPr>
        <p:blipFill>
          <a:blip r:embed="rId4">
            <a:alphaModFix/>
          </a:blip>
          <a:stretch>
            <a:fillRect/>
          </a:stretch>
        </p:blipFill>
        <p:spPr>
          <a:xfrm>
            <a:off x="3996462" y="4249588"/>
            <a:ext cx="1233875" cy="6845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9"/>
          <p:cNvSpPr txBox="1">
            <a:spLocks noGrp="1"/>
          </p:cNvSpPr>
          <p:nvPr>
            <p:ph type="title"/>
          </p:nvPr>
        </p:nvSpPr>
        <p:spPr>
          <a:xfrm>
            <a:off x="189450" y="-40750"/>
            <a:ext cx="8520600" cy="118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Examples: James Cook </a:t>
            </a:r>
            <a:r>
              <a:rPr lang="en-GB" sz="3500">
                <a:solidFill>
                  <a:srgbClr val="EF6C00"/>
                </a:solidFill>
                <a:highlight>
                  <a:srgbClr val="FFFFFF"/>
                </a:highlight>
              </a:rPr>
              <a:t>University</a:t>
            </a:r>
            <a:endParaRPr sz="4650">
              <a:solidFill>
                <a:srgbClr val="EF6C00"/>
              </a:solidFill>
            </a:endParaRPr>
          </a:p>
        </p:txBody>
      </p:sp>
      <p:sp>
        <p:nvSpPr>
          <p:cNvPr id="426" name="Google Shape;426;p59"/>
          <p:cNvSpPr txBox="1">
            <a:spLocks noGrp="1"/>
          </p:cNvSpPr>
          <p:nvPr>
            <p:ph type="body" idx="1"/>
          </p:nvPr>
        </p:nvSpPr>
        <p:spPr>
          <a:xfrm>
            <a:off x="311700" y="736900"/>
            <a:ext cx="8520600" cy="3832200"/>
          </a:xfrm>
          <a:prstGeom prst="rect">
            <a:avLst/>
          </a:prstGeom>
        </p:spPr>
        <p:txBody>
          <a:bodyPr spcFirstLastPara="1" wrap="square" lIns="91425" tIns="91425" rIns="91425" bIns="91425" anchor="t" anchorCtr="0">
            <a:noAutofit/>
          </a:bodyPr>
          <a:lstStyle/>
          <a:p>
            <a:pPr marL="0" lvl="0" indent="0" algn="l" rtl="0">
              <a:lnSpc>
                <a:spcPct val="208181"/>
              </a:lnSpc>
              <a:spcBef>
                <a:spcPts val="0"/>
              </a:spcBef>
              <a:spcAft>
                <a:spcPts val="0"/>
              </a:spcAft>
              <a:buSzPts val="523"/>
              <a:buNone/>
            </a:pPr>
            <a:r>
              <a:rPr lang="en-GB" sz="1100" u="sng">
                <a:solidFill>
                  <a:schemeClr val="hlink"/>
                </a:solidFill>
                <a:latin typeface="Arial"/>
                <a:ea typeface="Arial"/>
                <a:cs typeface="Arial"/>
                <a:sym typeface="Arial"/>
                <a:hlinkClick r:id="rId3"/>
              </a:rPr>
              <a:t>assessment-AI.pdf(Review) - Adobe cloud storage</a:t>
            </a:r>
            <a:endParaRPr sz="1000">
              <a:solidFill>
                <a:srgbClr val="444444"/>
              </a:solidFill>
              <a:latin typeface="Arial"/>
              <a:ea typeface="Arial"/>
              <a:cs typeface="Arial"/>
              <a:sym typeface="Arial"/>
            </a:endParaRPr>
          </a:p>
        </p:txBody>
      </p:sp>
      <p:sp>
        <p:nvSpPr>
          <p:cNvPr id="427" name="Google Shape;427;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31</a:t>
            </a:fld>
            <a:endParaRPr/>
          </a:p>
        </p:txBody>
      </p:sp>
      <p:pic>
        <p:nvPicPr>
          <p:cNvPr id="428" name="Google Shape;428;p59"/>
          <p:cNvPicPr preferRelativeResize="0"/>
          <p:nvPr/>
        </p:nvPicPr>
        <p:blipFill rotWithShape="1">
          <a:blip r:embed="rId4">
            <a:alphaModFix/>
          </a:blip>
          <a:srcRect l="23964" t="17298" r="56319" b="9339"/>
          <a:stretch/>
        </p:blipFill>
        <p:spPr>
          <a:xfrm>
            <a:off x="5975575" y="35462"/>
            <a:ext cx="2315419" cy="4846576"/>
          </a:xfrm>
          <a:prstGeom prst="rect">
            <a:avLst/>
          </a:prstGeom>
          <a:noFill/>
          <a:ln>
            <a:noFill/>
          </a:ln>
        </p:spPr>
      </p:pic>
      <p:pic>
        <p:nvPicPr>
          <p:cNvPr id="429" name="Google Shape;429;p59"/>
          <p:cNvPicPr preferRelativeResize="0"/>
          <p:nvPr/>
        </p:nvPicPr>
        <p:blipFill>
          <a:blip r:embed="rId5">
            <a:alphaModFix/>
          </a:blip>
          <a:stretch>
            <a:fillRect/>
          </a:stretch>
        </p:blipFill>
        <p:spPr>
          <a:xfrm>
            <a:off x="3996462" y="4249588"/>
            <a:ext cx="1233875" cy="6845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0"/>
          <p:cNvSpPr txBox="1">
            <a:spLocks noGrp="1"/>
          </p:cNvSpPr>
          <p:nvPr>
            <p:ph type="title"/>
          </p:nvPr>
        </p:nvSpPr>
        <p:spPr>
          <a:xfrm>
            <a:off x="311700" y="445025"/>
            <a:ext cx="8520600" cy="118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Examples: Flinders </a:t>
            </a:r>
            <a:r>
              <a:rPr lang="en-GB" sz="3500">
                <a:solidFill>
                  <a:srgbClr val="EF6C00"/>
                </a:solidFill>
                <a:highlight>
                  <a:srgbClr val="FFFFFF"/>
                </a:highlight>
              </a:rPr>
              <a:t>University</a:t>
            </a:r>
            <a:endParaRPr sz="4650">
              <a:solidFill>
                <a:srgbClr val="EF6C00"/>
              </a:solidFill>
            </a:endParaRPr>
          </a:p>
        </p:txBody>
      </p:sp>
      <p:sp>
        <p:nvSpPr>
          <p:cNvPr id="435" name="Google Shape;435;p60"/>
          <p:cNvSpPr txBox="1">
            <a:spLocks noGrp="1"/>
          </p:cNvSpPr>
          <p:nvPr>
            <p:ph type="body" idx="1"/>
          </p:nvPr>
        </p:nvSpPr>
        <p:spPr>
          <a:xfrm>
            <a:off x="213025" y="1103850"/>
            <a:ext cx="8520600" cy="293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333333"/>
                </a:solidFill>
                <a:highlight>
                  <a:srgbClr val="FFFFFF"/>
                </a:highlight>
                <a:latin typeface="Arial"/>
                <a:ea typeface="Arial"/>
                <a:cs typeface="Arial"/>
                <a:sym typeface="Arial"/>
              </a:rPr>
              <a:t>Design that uses the affordances of AI:</a:t>
            </a:r>
            <a:endParaRPr b="1">
              <a:solidFill>
                <a:srgbClr val="333333"/>
              </a:solidFill>
              <a:highlight>
                <a:srgbClr val="FFFFFF"/>
              </a:highlight>
              <a:latin typeface="Arial"/>
              <a:ea typeface="Arial"/>
              <a:cs typeface="Arial"/>
              <a:sym typeface="Arial"/>
            </a:endParaRPr>
          </a:p>
          <a:p>
            <a:pPr marL="457200" lvl="0" indent="-342900" algn="l" rtl="0">
              <a:spcBef>
                <a:spcPts val="400"/>
              </a:spcBef>
              <a:spcAft>
                <a:spcPts val="0"/>
              </a:spcAft>
              <a:buClr>
                <a:srgbClr val="333333"/>
              </a:buClr>
              <a:buSzPts val="1800"/>
              <a:buFont typeface="Arial"/>
              <a:buChar char="●"/>
            </a:pPr>
            <a:r>
              <a:rPr lang="en-GB">
                <a:solidFill>
                  <a:srgbClr val="333333"/>
                </a:solidFill>
                <a:highlight>
                  <a:srgbClr val="FFFFFF"/>
                </a:highlight>
                <a:latin typeface="Arial"/>
                <a:ea typeface="Arial"/>
                <a:cs typeface="Arial"/>
                <a:sym typeface="Arial"/>
              </a:rPr>
              <a:t>AI in the planning stages of a task</a:t>
            </a:r>
            <a:endParaRPr>
              <a:solidFill>
                <a:srgbClr val="333333"/>
              </a:solidFill>
              <a:highlight>
                <a:srgbClr val="FFFFFF"/>
              </a:highlight>
              <a:latin typeface="Arial"/>
              <a:ea typeface="Arial"/>
              <a:cs typeface="Arial"/>
              <a:sym typeface="Arial"/>
            </a:endParaRPr>
          </a:p>
          <a:p>
            <a:pPr marL="457200" lvl="0" indent="-342900" algn="l" rtl="0">
              <a:spcBef>
                <a:spcPts val="0"/>
              </a:spcBef>
              <a:spcAft>
                <a:spcPts val="0"/>
              </a:spcAft>
              <a:buClr>
                <a:srgbClr val="333333"/>
              </a:buClr>
              <a:buSzPts val="1800"/>
              <a:buFont typeface="Arial"/>
              <a:buChar char="●"/>
            </a:pPr>
            <a:r>
              <a:rPr lang="en-GB">
                <a:solidFill>
                  <a:srgbClr val="333333"/>
                </a:solidFill>
                <a:highlight>
                  <a:srgbClr val="FFFFFF"/>
                </a:highlight>
                <a:latin typeface="Arial"/>
                <a:ea typeface="Arial"/>
                <a:cs typeface="Arial"/>
                <a:sym typeface="Arial"/>
              </a:rPr>
              <a:t>AI as a core part of the task</a:t>
            </a:r>
            <a:endParaRPr>
              <a:solidFill>
                <a:srgbClr val="333333"/>
              </a:solidFill>
              <a:highlight>
                <a:srgbClr val="FFFFFF"/>
              </a:highlight>
              <a:latin typeface="Arial"/>
              <a:ea typeface="Arial"/>
              <a:cs typeface="Arial"/>
              <a:sym typeface="Arial"/>
            </a:endParaRPr>
          </a:p>
          <a:p>
            <a:pPr marL="457200" lvl="0" indent="-342900" algn="l" rtl="0">
              <a:spcBef>
                <a:spcPts val="0"/>
              </a:spcBef>
              <a:spcAft>
                <a:spcPts val="0"/>
              </a:spcAft>
              <a:buClr>
                <a:srgbClr val="333333"/>
              </a:buClr>
              <a:buSzPts val="1800"/>
              <a:buFont typeface="Arial"/>
              <a:buChar char="●"/>
            </a:pPr>
            <a:r>
              <a:rPr lang="en-GB">
                <a:solidFill>
                  <a:srgbClr val="333333"/>
                </a:solidFill>
                <a:highlight>
                  <a:srgbClr val="FFFFFF"/>
                </a:highlight>
                <a:latin typeface="Arial"/>
                <a:ea typeface="Arial"/>
                <a:cs typeface="Arial"/>
                <a:sym typeface="Arial"/>
              </a:rPr>
              <a:t>AI for self-testing</a:t>
            </a:r>
            <a:endParaRPr>
              <a:solidFill>
                <a:srgbClr val="333333"/>
              </a:solidFill>
              <a:highlight>
                <a:srgbClr val="FFFFFF"/>
              </a:highlight>
              <a:latin typeface="Arial"/>
              <a:ea typeface="Arial"/>
              <a:cs typeface="Arial"/>
              <a:sym typeface="Arial"/>
            </a:endParaRPr>
          </a:p>
          <a:p>
            <a:pPr marL="457200" lvl="0" indent="-342900" algn="l" rtl="0">
              <a:spcBef>
                <a:spcPts val="0"/>
              </a:spcBef>
              <a:spcAft>
                <a:spcPts val="0"/>
              </a:spcAft>
              <a:buClr>
                <a:srgbClr val="333333"/>
              </a:buClr>
              <a:buSzPts val="1800"/>
              <a:buFont typeface="Arial"/>
              <a:buChar char="●"/>
            </a:pPr>
            <a:r>
              <a:rPr lang="en-GB">
                <a:solidFill>
                  <a:srgbClr val="333333"/>
                </a:solidFill>
                <a:highlight>
                  <a:srgbClr val="FFFFFF"/>
                </a:highlight>
                <a:latin typeface="Arial"/>
                <a:ea typeface="Arial"/>
                <a:cs typeface="Arial"/>
                <a:sym typeface="Arial"/>
              </a:rPr>
              <a:t>AI as a copyediting tool</a:t>
            </a:r>
            <a:endParaRPr b="1">
              <a:solidFill>
                <a:srgbClr val="333333"/>
              </a:solidFill>
              <a:highlight>
                <a:srgbClr val="FFFFFF"/>
              </a:highlight>
              <a:latin typeface="Arial"/>
              <a:ea typeface="Arial"/>
              <a:cs typeface="Arial"/>
              <a:sym typeface="Arial"/>
            </a:endParaRPr>
          </a:p>
          <a:p>
            <a:pPr marL="0" lvl="0" indent="0" algn="l" rtl="0">
              <a:spcBef>
                <a:spcPts val="400"/>
              </a:spcBef>
              <a:spcAft>
                <a:spcPts val="0"/>
              </a:spcAft>
              <a:buNone/>
            </a:pPr>
            <a:endParaRPr b="1">
              <a:solidFill>
                <a:srgbClr val="333333"/>
              </a:solidFill>
              <a:highlight>
                <a:srgbClr val="FFFFFF"/>
              </a:highlight>
              <a:latin typeface="Arial"/>
              <a:ea typeface="Arial"/>
              <a:cs typeface="Arial"/>
              <a:sym typeface="Arial"/>
            </a:endParaRPr>
          </a:p>
          <a:p>
            <a:pPr marL="0" lvl="0" indent="0" algn="l" rtl="0">
              <a:spcBef>
                <a:spcPts val="400"/>
              </a:spcBef>
              <a:spcAft>
                <a:spcPts val="0"/>
              </a:spcAft>
              <a:buNone/>
            </a:pPr>
            <a:r>
              <a:rPr lang="en-GB" b="1">
                <a:solidFill>
                  <a:srgbClr val="333333"/>
                </a:solidFill>
                <a:highlight>
                  <a:srgbClr val="FFFFFF"/>
                </a:highlight>
                <a:latin typeface="Arial"/>
                <a:ea typeface="Arial"/>
                <a:cs typeface="Arial"/>
                <a:sym typeface="Arial"/>
              </a:rPr>
              <a:t>Check the link: </a:t>
            </a:r>
            <a:r>
              <a:rPr lang="en-GB" u="sng">
                <a:solidFill>
                  <a:schemeClr val="hlink"/>
                </a:solidFill>
                <a:latin typeface="Arial"/>
                <a:ea typeface="Arial"/>
                <a:cs typeface="Arial"/>
                <a:sym typeface="Arial"/>
                <a:hlinkClick r:id="rId3"/>
              </a:rPr>
              <a:t>Good practice guide - Designing assessment for Artificial Intelligence and academic integrity - Flinders University Staff</a:t>
            </a:r>
            <a:endParaRPr b="1">
              <a:solidFill>
                <a:srgbClr val="333333"/>
              </a:solidFill>
              <a:highlight>
                <a:srgbClr val="FFFFFF"/>
              </a:highlight>
              <a:latin typeface="Arial"/>
              <a:ea typeface="Arial"/>
              <a:cs typeface="Arial"/>
              <a:sym typeface="Arial"/>
            </a:endParaRPr>
          </a:p>
          <a:p>
            <a:pPr marL="0" lvl="0" indent="0" algn="l" rtl="0">
              <a:spcBef>
                <a:spcPts val="400"/>
              </a:spcBef>
              <a:spcAft>
                <a:spcPts val="0"/>
              </a:spcAft>
              <a:buNone/>
            </a:pPr>
            <a:r>
              <a:rPr lang="en-GB" u="sng">
                <a:solidFill>
                  <a:schemeClr val="hlink"/>
                </a:solidFill>
                <a:latin typeface="Arial"/>
                <a:ea typeface="Arial"/>
                <a:cs typeface="Arial"/>
                <a:sym typeface="Arial"/>
                <a:hlinkClick r:id="rId4"/>
              </a:rPr>
              <a:t>New Modes of Learning Enabled by AI Chatbots: Three Methods and Assignments by Ethan R. Mollick, Lilach Mollick :: SSRN</a:t>
            </a:r>
            <a:endParaRPr b="1">
              <a:solidFill>
                <a:srgbClr val="333333"/>
              </a:solidFill>
              <a:highlight>
                <a:srgbClr val="FFFFFF"/>
              </a:highlight>
              <a:latin typeface="Arial"/>
              <a:ea typeface="Arial"/>
              <a:cs typeface="Arial"/>
              <a:sym typeface="Arial"/>
            </a:endParaRPr>
          </a:p>
          <a:p>
            <a:pPr marL="0" lvl="0" indent="0" algn="l" rtl="0">
              <a:lnSpc>
                <a:spcPct val="111111"/>
              </a:lnSpc>
              <a:spcBef>
                <a:spcPts val="400"/>
              </a:spcBef>
              <a:spcAft>
                <a:spcPts val="1400"/>
              </a:spcAft>
              <a:buNone/>
            </a:pPr>
            <a:endParaRPr>
              <a:solidFill>
                <a:srgbClr val="000000"/>
              </a:solidFill>
              <a:highlight>
                <a:srgbClr val="FFFFFF"/>
              </a:highlight>
              <a:latin typeface="Arial"/>
              <a:ea typeface="Arial"/>
              <a:cs typeface="Arial"/>
              <a:sym typeface="Arial"/>
            </a:endParaRPr>
          </a:p>
        </p:txBody>
      </p:sp>
      <p:sp>
        <p:nvSpPr>
          <p:cNvPr id="436" name="Google Shape;436;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32</a:t>
            </a:fld>
            <a:endParaRPr/>
          </a:p>
        </p:txBody>
      </p:sp>
      <p:pic>
        <p:nvPicPr>
          <p:cNvPr id="437" name="Google Shape;437;p60"/>
          <p:cNvPicPr preferRelativeResize="0"/>
          <p:nvPr/>
        </p:nvPicPr>
        <p:blipFill>
          <a:blip r:embed="rId5">
            <a:alphaModFix/>
          </a:blip>
          <a:stretch>
            <a:fillRect/>
          </a:stretch>
        </p:blipFill>
        <p:spPr>
          <a:xfrm>
            <a:off x="7450112" y="4372238"/>
            <a:ext cx="1233875" cy="6845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33</a:t>
            </a:fld>
            <a:endParaRPr/>
          </a:p>
        </p:txBody>
      </p:sp>
      <p:sp>
        <p:nvSpPr>
          <p:cNvPr id="443" name="Google Shape;443;p61"/>
          <p:cNvSpPr txBox="1">
            <a:spLocks noGrp="1"/>
          </p:cNvSpPr>
          <p:nvPr>
            <p:ph type="title" idx="4294967295"/>
          </p:nvPr>
        </p:nvSpPr>
        <p:spPr>
          <a:xfrm>
            <a:off x="0" y="4761850"/>
            <a:ext cx="9144000" cy="305400"/>
          </a:xfrm>
          <a:prstGeom prst="rect">
            <a:avLst/>
          </a:prstGeom>
          <a:solidFill>
            <a:srgbClr val="000000">
              <a:alpha val="4620"/>
            </a:srgbClr>
          </a:solidFill>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990"/>
              <a:buNone/>
            </a:pPr>
            <a:r>
              <a:rPr lang="en-GB" sz="980">
                <a:solidFill>
                  <a:schemeClr val="lt2"/>
                </a:solidFill>
              </a:rPr>
              <a:t>FLO  2023 |  Elkhoury &amp; Prud’homme-Genereux   | Future Facing  assessment</a:t>
            </a:r>
            <a:endParaRPr sz="980">
              <a:solidFill>
                <a:schemeClr val="lt2"/>
              </a:solidFill>
            </a:endParaRPr>
          </a:p>
        </p:txBody>
      </p:sp>
      <p:sp>
        <p:nvSpPr>
          <p:cNvPr id="444" name="Google Shape;444;p61"/>
          <p:cNvSpPr txBox="1"/>
          <p:nvPr/>
        </p:nvSpPr>
        <p:spPr>
          <a:xfrm>
            <a:off x="1397375" y="4407850"/>
            <a:ext cx="6524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3"/>
              </a:rPr>
              <a:t>Approaches to assessment in the age of AI - King's College London (kcl.ac.uk)</a:t>
            </a:r>
            <a:endParaRPr/>
          </a:p>
        </p:txBody>
      </p:sp>
      <p:sp>
        <p:nvSpPr>
          <p:cNvPr id="445" name="Google Shape;445;p61"/>
          <p:cNvSpPr txBox="1"/>
          <p:nvPr/>
        </p:nvSpPr>
        <p:spPr>
          <a:xfrm>
            <a:off x="1533875" y="615275"/>
            <a:ext cx="625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4"/>
              </a:rPr>
              <a:t>Alternative assessment and AI - Google Slides</a:t>
            </a:r>
            <a:r>
              <a:rPr lang="en-GB"/>
              <a:t> Open slides </a:t>
            </a:r>
            <a:endParaRPr/>
          </a:p>
        </p:txBody>
      </p:sp>
      <p:pic>
        <p:nvPicPr>
          <p:cNvPr id="446" name="Google Shape;446;p61"/>
          <p:cNvPicPr preferRelativeResize="0"/>
          <p:nvPr/>
        </p:nvPicPr>
        <p:blipFill rotWithShape="1">
          <a:blip r:embed="rId5">
            <a:alphaModFix/>
          </a:blip>
          <a:srcRect l="29199" t="28179" r="19339" b="17889"/>
          <a:stretch/>
        </p:blipFill>
        <p:spPr>
          <a:xfrm>
            <a:off x="1094334" y="1250025"/>
            <a:ext cx="5957040" cy="35118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34</a:t>
            </a:fld>
            <a:endParaRPr/>
          </a:p>
        </p:txBody>
      </p:sp>
      <p:sp>
        <p:nvSpPr>
          <p:cNvPr id="452" name="Google Shape;452;p62"/>
          <p:cNvSpPr txBox="1">
            <a:spLocks noGrp="1"/>
          </p:cNvSpPr>
          <p:nvPr>
            <p:ph type="title" idx="4294967295"/>
          </p:nvPr>
        </p:nvSpPr>
        <p:spPr>
          <a:xfrm>
            <a:off x="0" y="4761850"/>
            <a:ext cx="9144000" cy="305400"/>
          </a:xfrm>
          <a:prstGeom prst="rect">
            <a:avLst/>
          </a:prstGeom>
          <a:solidFill>
            <a:srgbClr val="000000">
              <a:alpha val="4620"/>
            </a:srgbClr>
          </a:solidFill>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990"/>
              <a:buNone/>
            </a:pPr>
            <a:r>
              <a:rPr lang="en-GB" sz="980">
                <a:solidFill>
                  <a:schemeClr val="lt2"/>
                </a:solidFill>
              </a:rPr>
              <a:t>FLO  2023 |  Elkhoury &amp; Prud’homme-Genereux   | Future Facing  assessment</a:t>
            </a:r>
            <a:endParaRPr sz="980">
              <a:solidFill>
                <a:schemeClr val="lt2"/>
              </a:solidFill>
            </a:endParaRPr>
          </a:p>
        </p:txBody>
      </p:sp>
      <p:sp>
        <p:nvSpPr>
          <p:cNvPr id="453" name="Google Shape;453;p62"/>
          <p:cNvSpPr txBox="1"/>
          <p:nvPr/>
        </p:nvSpPr>
        <p:spPr>
          <a:xfrm>
            <a:off x="1397375" y="4407850"/>
            <a:ext cx="6524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3"/>
              </a:rPr>
              <a:t>Approaches to assessment in the age of AI - King's College London (kcl.ac.uk)</a:t>
            </a:r>
            <a:endParaRPr/>
          </a:p>
        </p:txBody>
      </p:sp>
      <p:sp>
        <p:nvSpPr>
          <p:cNvPr id="454" name="Google Shape;454;p62"/>
          <p:cNvSpPr txBox="1"/>
          <p:nvPr/>
        </p:nvSpPr>
        <p:spPr>
          <a:xfrm>
            <a:off x="1533875" y="615275"/>
            <a:ext cx="625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4"/>
              </a:rPr>
              <a:t>Open Education talks 2023 - Google Slides</a:t>
            </a:r>
            <a:r>
              <a:rPr lang="en-GB"/>
              <a:t> open slides </a:t>
            </a:r>
            <a:endParaRPr/>
          </a:p>
        </p:txBody>
      </p:sp>
      <p:pic>
        <p:nvPicPr>
          <p:cNvPr id="455" name="Google Shape;455;p62"/>
          <p:cNvPicPr preferRelativeResize="0"/>
          <p:nvPr/>
        </p:nvPicPr>
        <p:blipFill rotWithShape="1">
          <a:blip r:embed="rId5">
            <a:alphaModFix/>
          </a:blip>
          <a:srcRect l="29871" t="27119" r="19118" b="16951"/>
          <a:stretch/>
        </p:blipFill>
        <p:spPr>
          <a:xfrm>
            <a:off x="1199950" y="1015475"/>
            <a:ext cx="6191923" cy="38187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63"/>
          <p:cNvSpPr txBox="1">
            <a:spLocks noGrp="1"/>
          </p:cNvSpPr>
          <p:nvPr>
            <p:ph type="title"/>
          </p:nvPr>
        </p:nvSpPr>
        <p:spPr>
          <a:xfrm>
            <a:off x="311700" y="0"/>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Course Overview</a:t>
            </a:r>
            <a:endParaRPr/>
          </a:p>
        </p:txBody>
      </p:sp>
      <p:sp>
        <p:nvSpPr>
          <p:cNvPr id="461" name="Google Shape;461;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35</a:t>
            </a:fld>
            <a:endParaRPr/>
          </a:p>
        </p:txBody>
      </p:sp>
      <p:sp>
        <p:nvSpPr>
          <p:cNvPr id="462" name="Google Shape;462;p63"/>
          <p:cNvSpPr/>
          <p:nvPr/>
        </p:nvSpPr>
        <p:spPr>
          <a:xfrm>
            <a:off x="2506500" y="1634163"/>
            <a:ext cx="1006200" cy="450000"/>
          </a:xfrm>
          <a:prstGeom prst="rightArrow">
            <a:avLst>
              <a:gd name="adj1" fmla="val 50000"/>
              <a:gd name="adj2" fmla="val 50000"/>
            </a:avLst>
          </a:pr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3"/>
          <p:cNvSpPr/>
          <p:nvPr/>
        </p:nvSpPr>
        <p:spPr>
          <a:xfrm>
            <a:off x="5666850" y="1611338"/>
            <a:ext cx="1006200" cy="450000"/>
          </a:xfrm>
          <a:prstGeom prst="rightArrow">
            <a:avLst>
              <a:gd name="adj1" fmla="val 50000"/>
              <a:gd name="adj2" fmla="val 50000"/>
            </a:avLst>
          </a:pr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3"/>
          <p:cNvSpPr txBox="1"/>
          <p:nvPr/>
        </p:nvSpPr>
        <p:spPr>
          <a:xfrm>
            <a:off x="153250" y="2673825"/>
            <a:ext cx="2812200" cy="141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700" b="1">
                <a:latin typeface="Open Sans"/>
                <a:ea typeface="Open Sans"/>
                <a:cs typeface="Open Sans"/>
                <a:sym typeface="Open Sans"/>
              </a:rPr>
              <a:t>EXPLORE</a:t>
            </a:r>
            <a:endParaRPr sz="1700" b="1">
              <a:latin typeface="Open Sans"/>
              <a:ea typeface="Open Sans"/>
              <a:cs typeface="Open Sans"/>
              <a:sym typeface="Open Sans"/>
            </a:endParaRPr>
          </a:p>
          <a:p>
            <a:pPr marL="0" lvl="0" indent="0" algn="ctr" rtl="0">
              <a:spcBef>
                <a:spcPts val="0"/>
              </a:spcBef>
              <a:spcAft>
                <a:spcPts val="0"/>
              </a:spcAft>
              <a:buNone/>
            </a:pPr>
            <a:r>
              <a:rPr lang="en-GB" sz="1600">
                <a:latin typeface="Open Sans"/>
                <a:ea typeface="Open Sans"/>
                <a:cs typeface="Open Sans"/>
                <a:sym typeface="Open Sans"/>
              </a:rPr>
              <a:t>Mon-Tue</a:t>
            </a:r>
            <a:endParaRPr sz="1600">
              <a:latin typeface="Open Sans"/>
              <a:ea typeface="Open Sans"/>
              <a:cs typeface="Open Sans"/>
              <a:sym typeface="Open Sans"/>
            </a:endParaRPr>
          </a:p>
          <a:p>
            <a:pPr marL="0" lvl="0" indent="0" algn="ctr" rtl="0">
              <a:spcBef>
                <a:spcPts val="0"/>
              </a:spcBef>
              <a:spcAft>
                <a:spcPts val="0"/>
              </a:spcAft>
              <a:buNone/>
            </a:pPr>
            <a:r>
              <a:rPr lang="en-GB" sz="1200">
                <a:latin typeface="Open Sans"/>
                <a:ea typeface="Open Sans"/>
                <a:cs typeface="Open Sans"/>
                <a:sym typeface="Open Sans"/>
              </a:rPr>
              <a:t>Read and try GenAI tools</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p:txBody>
      </p:sp>
      <p:sp>
        <p:nvSpPr>
          <p:cNvPr id="465" name="Google Shape;465;p63"/>
          <p:cNvSpPr txBox="1"/>
          <p:nvPr/>
        </p:nvSpPr>
        <p:spPr>
          <a:xfrm>
            <a:off x="3284100" y="2673825"/>
            <a:ext cx="2687700" cy="145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700" b="1">
                <a:latin typeface="Open Sans"/>
                <a:ea typeface="Open Sans"/>
                <a:cs typeface="Open Sans"/>
                <a:sym typeface="Open Sans"/>
              </a:rPr>
              <a:t>DESIGN</a:t>
            </a:r>
            <a:endParaRPr sz="1700" b="1">
              <a:latin typeface="Open Sans"/>
              <a:ea typeface="Open Sans"/>
              <a:cs typeface="Open Sans"/>
              <a:sym typeface="Open Sans"/>
            </a:endParaRPr>
          </a:p>
          <a:p>
            <a:pPr marL="0" lvl="0" indent="0" algn="ctr" rtl="0">
              <a:spcBef>
                <a:spcPts val="0"/>
              </a:spcBef>
              <a:spcAft>
                <a:spcPts val="0"/>
              </a:spcAft>
              <a:buNone/>
            </a:pPr>
            <a:r>
              <a:rPr lang="en-GB" sz="1600">
                <a:latin typeface="Open Sans"/>
                <a:ea typeface="Open Sans"/>
                <a:cs typeface="Open Sans"/>
                <a:sym typeface="Open Sans"/>
              </a:rPr>
              <a:t>Wed-Thu</a:t>
            </a:r>
            <a:endParaRPr sz="1600">
              <a:latin typeface="Open Sans"/>
              <a:ea typeface="Open Sans"/>
              <a:cs typeface="Open Sans"/>
              <a:sym typeface="Open Sans"/>
            </a:endParaRPr>
          </a:p>
          <a:p>
            <a:pPr marL="0" lvl="0" indent="0" algn="ctr" rtl="0">
              <a:spcBef>
                <a:spcPts val="0"/>
              </a:spcBef>
              <a:spcAft>
                <a:spcPts val="0"/>
              </a:spcAft>
              <a:buNone/>
            </a:pPr>
            <a:r>
              <a:rPr lang="en-GB" sz="1200">
                <a:latin typeface="Open Sans"/>
                <a:ea typeface="Open Sans"/>
                <a:cs typeface="Open Sans"/>
                <a:sym typeface="Open Sans"/>
              </a:rPr>
              <a:t>Guidebook: Step-by-Step instructions for designing your alternative assessment that invites learners to use GenAI</a:t>
            </a:r>
            <a:endParaRPr sz="1200">
              <a:latin typeface="Open Sans"/>
              <a:ea typeface="Open Sans"/>
              <a:cs typeface="Open Sans"/>
              <a:sym typeface="Open Sans"/>
            </a:endParaRPr>
          </a:p>
        </p:txBody>
      </p:sp>
      <p:sp>
        <p:nvSpPr>
          <p:cNvPr id="466" name="Google Shape;466;p63"/>
          <p:cNvSpPr txBox="1"/>
          <p:nvPr/>
        </p:nvSpPr>
        <p:spPr>
          <a:xfrm>
            <a:off x="6228000" y="2673825"/>
            <a:ext cx="2961600" cy="192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700" b="1">
                <a:latin typeface="Open Sans"/>
                <a:ea typeface="Open Sans"/>
                <a:cs typeface="Open Sans"/>
                <a:sym typeface="Open Sans"/>
              </a:rPr>
              <a:t>SHARE</a:t>
            </a:r>
            <a:endParaRPr sz="1700" b="1">
              <a:latin typeface="Open Sans"/>
              <a:ea typeface="Open Sans"/>
              <a:cs typeface="Open Sans"/>
              <a:sym typeface="Open Sans"/>
            </a:endParaRPr>
          </a:p>
          <a:p>
            <a:pPr marL="0" lvl="0" indent="0" algn="ctr" rtl="0">
              <a:spcBef>
                <a:spcPts val="0"/>
              </a:spcBef>
              <a:spcAft>
                <a:spcPts val="0"/>
              </a:spcAft>
              <a:buNone/>
            </a:pPr>
            <a:r>
              <a:rPr lang="en-GB" sz="1600">
                <a:latin typeface="Open Sans"/>
                <a:ea typeface="Open Sans"/>
                <a:cs typeface="Open Sans"/>
                <a:sym typeface="Open Sans"/>
              </a:rPr>
              <a:t>Fri</a:t>
            </a:r>
            <a:endParaRPr sz="1600">
              <a:latin typeface="Open Sans"/>
              <a:ea typeface="Open Sans"/>
              <a:cs typeface="Open Sans"/>
              <a:sym typeface="Open Sans"/>
            </a:endParaRPr>
          </a:p>
          <a:p>
            <a:pPr marL="0" lvl="0" indent="0" algn="ctr" rtl="0">
              <a:spcBef>
                <a:spcPts val="0"/>
              </a:spcBef>
              <a:spcAft>
                <a:spcPts val="0"/>
              </a:spcAft>
              <a:buNone/>
            </a:pPr>
            <a:r>
              <a:rPr lang="en-GB" sz="1200">
                <a:latin typeface="Open Sans"/>
                <a:ea typeface="Open Sans"/>
                <a:cs typeface="Open Sans"/>
                <a:sym typeface="Open Sans"/>
              </a:rPr>
              <a:t>Showcase and solicit feedback</a:t>
            </a:r>
            <a:endParaRPr sz="1500">
              <a:latin typeface="Open Sans"/>
              <a:ea typeface="Open Sans"/>
              <a:cs typeface="Open Sans"/>
              <a:sym typeface="Open Sans"/>
            </a:endParaRPr>
          </a:p>
        </p:txBody>
      </p:sp>
      <p:sp>
        <p:nvSpPr>
          <p:cNvPr id="467" name="Google Shape;467;p63"/>
          <p:cNvSpPr txBox="1">
            <a:spLocks noGrp="1"/>
          </p:cNvSpPr>
          <p:nvPr>
            <p:ph type="title" idx="4294967295"/>
          </p:nvPr>
        </p:nvSpPr>
        <p:spPr>
          <a:xfrm>
            <a:off x="0" y="4761850"/>
            <a:ext cx="9144000" cy="305400"/>
          </a:xfrm>
          <a:prstGeom prst="rect">
            <a:avLst/>
          </a:prstGeom>
          <a:solidFill>
            <a:srgbClr val="000000">
              <a:alpha val="4620"/>
            </a:srgbClr>
          </a:solidFill>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990"/>
              <a:buNone/>
            </a:pPr>
            <a:r>
              <a:rPr lang="en-GB" sz="980">
                <a:solidFill>
                  <a:schemeClr val="lt2"/>
                </a:solidFill>
              </a:rPr>
              <a:t>FLO  2023 |  Elkhoury &amp; Prud’homme-Genereux   | Future Facing  assessment</a:t>
            </a:r>
            <a:endParaRPr sz="980">
              <a:solidFill>
                <a:schemeClr val="lt2"/>
              </a:solidFill>
            </a:endParaRPr>
          </a:p>
        </p:txBody>
      </p:sp>
      <p:pic>
        <p:nvPicPr>
          <p:cNvPr id="468" name="Google Shape;468;p63"/>
          <p:cNvPicPr preferRelativeResize="0"/>
          <p:nvPr/>
        </p:nvPicPr>
        <p:blipFill>
          <a:blip r:embed="rId3">
            <a:alphaModFix/>
          </a:blip>
          <a:stretch>
            <a:fillRect/>
          </a:stretch>
        </p:blipFill>
        <p:spPr>
          <a:xfrm>
            <a:off x="6801788" y="707398"/>
            <a:ext cx="1814026" cy="1814026"/>
          </a:xfrm>
          <a:prstGeom prst="rect">
            <a:avLst/>
          </a:prstGeom>
          <a:noFill/>
          <a:ln>
            <a:noFill/>
          </a:ln>
        </p:spPr>
      </p:pic>
      <p:pic>
        <p:nvPicPr>
          <p:cNvPr id="469" name="Google Shape;469;p63"/>
          <p:cNvPicPr preferRelativeResize="0"/>
          <p:nvPr/>
        </p:nvPicPr>
        <p:blipFill>
          <a:blip r:embed="rId4">
            <a:alphaModFix/>
          </a:blip>
          <a:stretch>
            <a:fillRect/>
          </a:stretch>
        </p:blipFill>
        <p:spPr>
          <a:xfrm>
            <a:off x="3669950" y="726725"/>
            <a:ext cx="1846162" cy="1846162"/>
          </a:xfrm>
          <a:prstGeom prst="rect">
            <a:avLst/>
          </a:prstGeom>
          <a:noFill/>
          <a:ln>
            <a:noFill/>
          </a:ln>
        </p:spPr>
      </p:pic>
      <p:pic>
        <p:nvPicPr>
          <p:cNvPr id="470" name="Google Shape;470;p63"/>
          <p:cNvPicPr preferRelativeResize="0"/>
          <p:nvPr/>
        </p:nvPicPr>
        <p:blipFill>
          <a:blip r:embed="rId5">
            <a:alphaModFix/>
          </a:blip>
          <a:stretch>
            <a:fillRect/>
          </a:stretch>
        </p:blipFill>
        <p:spPr>
          <a:xfrm>
            <a:off x="609025" y="771675"/>
            <a:ext cx="1749750" cy="1749750"/>
          </a:xfrm>
          <a:prstGeom prst="rect">
            <a:avLst/>
          </a:prstGeom>
          <a:noFill/>
          <a:ln>
            <a:noFill/>
          </a:ln>
        </p:spPr>
      </p:pic>
      <p:sp>
        <p:nvSpPr>
          <p:cNvPr id="471" name="Google Shape;471;p63"/>
          <p:cNvSpPr txBox="1"/>
          <p:nvPr/>
        </p:nvSpPr>
        <p:spPr>
          <a:xfrm>
            <a:off x="5616825" y="4530250"/>
            <a:ext cx="33936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800">
                <a:latin typeface="Open Sans"/>
                <a:ea typeface="Open Sans"/>
                <a:cs typeface="Open Sans"/>
                <a:sym typeface="Open Sans"/>
              </a:rPr>
              <a:t>All images created by DALL-E, Sept 2023</a:t>
            </a:r>
            <a:endParaRPr sz="800">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4"/>
          <p:cNvSpPr txBox="1">
            <a:spLocks noGrp="1"/>
          </p:cNvSpPr>
          <p:nvPr>
            <p:ph type="title"/>
          </p:nvPr>
        </p:nvSpPr>
        <p:spPr>
          <a:xfrm>
            <a:off x="311700" y="0"/>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Digital Badge</a:t>
            </a:r>
            <a:endParaRPr/>
          </a:p>
        </p:txBody>
      </p:sp>
      <p:sp>
        <p:nvSpPr>
          <p:cNvPr id="477" name="Google Shape;477;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36</a:t>
            </a:fld>
            <a:endParaRPr/>
          </a:p>
        </p:txBody>
      </p:sp>
      <p:sp>
        <p:nvSpPr>
          <p:cNvPr id="478" name="Google Shape;478;p64"/>
          <p:cNvSpPr/>
          <p:nvPr/>
        </p:nvSpPr>
        <p:spPr>
          <a:xfrm>
            <a:off x="2506500" y="1634163"/>
            <a:ext cx="1006200" cy="450000"/>
          </a:xfrm>
          <a:prstGeom prst="rightArrow">
            <a:avLst>
              <a:gd name="adj1" fmla="val 50000"/>
              <a:gd name="adj2" fmla="val 50000"/>
            </a:avLst>
          </a:pr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4"/>
          <p:cNvSpPr/>
          <p:nvPr/>
        </p:nvSpPr>
        <p:spPr>
          <a:xfrm>
            <a:off x="5666850" y="1611338"/>
            <a:ext cx="1006200" cy="450000"/>
          </a:xfrm>
          <a:prstGeom prst="rightArrow">
            <a:avLst>
              <a:gd name="adj1" fmla="val 50000"/>
              <a:gd name="adj2" fmla="val 50000"/>
            </a:avLst>
          </a:pr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4"/>
          <p:cNvSpPr txBox="1"/>
          <p:nvPr/>
        </p:nvSpPr>
        <p:spPr>
          <a:xfrm>
            <a:off x="153250" y="2673825"/>
            <a:ext cx="2812200" cy="141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700" b="1">
                <a:latin typeface="Open Sans"/>
                <a:ea typeface="Open Sans"/>
                <a:cs typeface="Open Sans"/>
                <a:sym typeface="Open Sans"/>
              </a:rPr>
              <a:t>EXPLORE</a:t>
            </a:r>
            <a:endParaRPr sz="1700" b="1">
              <a:latin typeface="Open Sans"/>
              <a:ea typeface="Open Sans"/>
              <a:cs typeface="Open Sans"/>
              <a:sym typeface="Open Sans"/>
            </a:endParaRPr>
          </a:p>
          <a:p>
            <a:pPr marL="0" lvl="0" indent="0" algn="ctr" rtl="0">
              <a:spcBef>
                <a:spcPts val="0"/>
              </a:spcBef>
              <a:spcAft>
                <a:spcPts val="0"/>
              </a:spcAft>
              <a:buNone/>
            </a:pPr>
            <a:r>
              <a:rPr lang="en-GB" sz="1600">
                <a:latin typeface="Open Sans"/>
                <a:ea typeface="Open Sans"/>
                <a:cs typeface="Open Sans"/>
                <a:sym typeface="Open Sans"/>
              </a:rPr>
              <a:t>Mon-Tue</a:t>
            </a:r>
            <a:endParaRPr sz="1600">
              <a:latin typeface="Open Sans"/>
              <a:ea typeface="Open Sans"/>
              <a:cs typeface="Open Sans"/>
              <a:sym typeface="Open Sans"/>
            </a:endParaRPr>
          </a:p>
          <a:p>
            <a:pPr marL="0" lvl="0" indent="0" algn="ctr" rtl="0">
              <a:spcBef>
                <a:spcPts val="0"/>
              </a:spcBef>
              <a:spcAft>
                <a:spcPts val="0"/>
              </a:spcAft>
              <a:buNone/>
            </a:pPr>
            <a:endParaRPr sz="1200">
              <a:latin typeface="Open Sans"/>
              <a:ea typeface="Open Sans"/>
              <a:cs typeface="Open Sans"/>
              <a:sym typeface="Open Sans"/>
            </a:endParaRPr>
          </a:p>
        </p:txBody>
      </p:sp>
      <p:sp>
        <p:nvSpPr>
          <p:cNvPr id="481" name="Google Shape;481;p64"/>
          <p:cNvSpPr txBox="1"/>
          <p:nvPr/>
        </p:nvSpPr>
        <p:spPr>
          <a:xfrm>
            <a:off x="3284100" y="2673825"/>
            <a:ext cx="2687700" cy="76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700" b="1">
                <a:latin typeface="Open Sans"/>
                <a:ea typeface="Open Sans"/>
                <a:cs typeface="Open Sans"/>
                <a:sym typeface="Open Sans"/>
              </a:rPr>
              <a:t>DESIGN</a:t>
            </a:r>
            <a:endParaRPr sz="1700" b="1">
              <a:latin typeface="Open Sans"/>
              <a:ea typeface="Open Sans"/>
              <a:cs typeface="Open Sans"/>
              <a:sym typeface="Open Sans"/>
            </a:endParaRPr>
          </a:p>
          <a:p>
            <a:pPr marL="0" lvl="0" indent="0" algn="ctr" rtl="0">
              <a:spcBef>
                <a:spcPts val="0"/>
              </a:spcBef>
              <a:spcAft>
                <a:spcPts val="0"/>
              </a:spcAft>
              <a:buNone/>
            </a:pPr>
            <a:r>
              <a:rPr lang="en-GB" sz="1600">
                <a:latin typeface="Open Sans"/>
                <a:ea typeface="Open Sans"/>
                <a:cs typeface="Open Sans"/>
                <a:sym typeface="Open Sans"/>
              </a:rPr>
              <a:t>Wed-Thu</a:t>
            </a:r>
            <a:endParaRPr sz="16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p:txBody>
      </p:sp>
      <p:sp>
        <p:nvSpPr>
          <p:cNvPr id="482" name="Google Shape;482;p64"/>
          <p:cNvSpPr txBox="1"/>
          <p:nvPr/>
        </p:nvSpPr>
        <p:spPr>
          <a:xfrm>
            <a:off x="6228000" y="2673825"/>
            <a:ext cx="2961600" cy="70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700" b="1">
                <a:latin typeface="Open Sans"/>
                <a:ea typeface="Open Sans"/>
                <a:cs typeface="Open Sans"/>
                <a:sym typeface="Open Sans"/>
              </a:rPr>
              <a:t>SHARE</a:t>
            </a:r>
            <a:endParaRPr sz="1700" b="1">
              <a:latin typeface="Open Sans"/>
              <a:ea typeface="Open Sans"/>
              <a:cs typeface="Open Sans"/>
              <a:sym typeface="Open Sans"/>
            </a:endParaRPr>
          </a:p>
          <a:p>
            <a:pPr marL="0" lvl="0" indent="0" algn="ctr" rtl="0">
              <a:spcBef>
                <a:spcPts val="0"/>
              </a:spcBef>
              <a:spcAft>
                <a:spcPts val="0"/>
              </a:spcAft>
              <a:buNone/>
            </a:pPr>
            <a:r>
              <a:rPr lang="en-GB" sz="1600">
                <a:latin typeface="Open Sans"/>
                <a:ea typeface="Open Sans"/>
                <a:cs typeface="Open Sans"/>
                <a:sym typeface="Open Sans"/>
              </a:rPr>
              <a:t>Fri</a:t>
            </a:r>
            <a:endParaRPr sz="1600">
              <a:latin typeface="Open Sans"/>
              <a:ea typeface="Open Sans"/>
              <a:cs typeface="Open Sans"/>
              <a:sym typeface="Open Sans"/>
            </a:endParaRPr>
          </a:p>
          <a:p>
            <a:pPr marL="0" lvl="0" indent="0" algn="l" rtl="0">
              <a:spcBef>
                <a:spcPts val="0"/>
              </a:spcBef>
              <a:spcAft>
                <a:spcPts val="0"/>
              </a:spcAft>
              <a:buNone/>
            </a:pPr>
            <a:endParaRPr sz="1500">
              <a:latin typeface="Open Sans"/>
              <a:ea typeface="Open Sans"/>
              <a:cs typeface="Open Sans"/>
              <a:sym typeface="Open Sans"/>
            </a:endParaRPr>
          </a:p>
        </p:txBody>
      </p:sp>
      <p:sp>
        <p:nvSpPr>
          <p:cNvPr id="483" name="Google Shape;483;p64"/>
          <p:cNvSpPr txBox="1">
            <a:spLocks noGrp="1"/>
          </p:cNvSpPr>
          <p:nvPr>
            <p:ph type="title" idx="4294967295"/>
          </p:nvPr>
        </p:nvSpPr>
        <p:spPr>
          <a:xfrm>
            <a:off x="0" y="4761850"/>
            <a:ext cx="9144000" cy="305400"/>
          </a:xfrm>
          <a:prstGeom prst="rect">
            <a:avLst/>
          </a:prstGeom>
          <a:solidFill>
            <a:srgbClr val="000000">
              <a:alpha val="4620"/>
            </a:srgbClr>
          </a:solidFill>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990"/>
              <a:buNone/>
            </a:pPr>
            <a:r>
              <a:rPr lang="en-GB" sz="980">
                <a:solidFill>
                  <a:schemeClr val="lt2"/>
                </a:solidFill>
              </a:rPr>
              <a:t>FLO  2023 |  Elkhoury &amp; Prud’homme-Genereux   | Future Facing  assessment</a:t>
            </a:r>
            <a:endParaRPr sz="980">
              <a:solidFill>
                <a:schemeClr val="lt2"/>
              </a:solidFill>
            </a:endParaRPr>
          </a:p>
        </p:txBody>
      </p:sp>
      <p:pic>
        <p:nvPicPr>
          <p:cNvPr id="484" name="Google Shape;484;p64"/>
          <p:cNvPicPr preferRelativeResize="0"/>
          <p:nvPr/>
        </p:nvPicPr>
        <p:blipFill>
          <a:blip r:embed="rId3">
            <a:alphaModFix/>
          </a:blip>
          <a:stretch>
            <a:fillRect/>
          </a:stretch>
        </p:blipFill>
        <p:spPr>
          <a:xfrm>
            <a:off x="6801788" y="707398"/>
            <a:ext cx="1814026" cy="1814026"/>
          </a:xfrm>
          <a:prstGeom prst="rect">
            <a:avLst/>
          </a:prstGeom>
          <a:noFill/>
          <a:ln>
            <a:noFill/>
          </a:ln>
        </p:spPr>
      </p:pic>
      <p:pic>
        <p:nvPicPr>
          <p:cNvPr id="485" name="Google Shape;485;p64"/>
          <p:cNvPicPr preferRelativeResize="0"/>
          <p:nvPr/>
        </p:nvPicPr>
        <p:blipFill>
          <a:blip r:embed="rId4">
            <a:alphaModFix/>
          </a:blip>
          <a:stretch>
            <a:fillRect/>
          </a:stretch>
        </p:blipFill>
        <p:spPr>
          <a:xfrm>
            <a:off x="3669950" y="726725"/>
            <a:ext cx="1846162" cy="1846162"/>
          </a:xfrm>
          <a:prstGeom prst="rect">
            <a:avLst/>
          </a:prstGeom>
          <a:noFill/>
          <a:ln>
            <a:noFill/>
          </a:ln>
        </p:spPr>
      </p:pic>
      <p:pic>
        <p:nvPicPr>
          <p:cNvPr id="486" name="Google Shape;486;p64"/>
          <p:cNvPicPr preferRelativeResize="0"/>
          <p:nvPr/>
        </p:nvPicPr>
        <p:blipFill>
          <a:blip r:embed="rId5">
            <a:alphaModFix/>
          </a:blip>
          <a:stretch>
            <a:fillRect/>
          </a:stretch>
        </p:blipFill>
        <p:spPr>
          <a:xfrm>
            <a:off x="609025" y="771675"/>
            <a:ext cx="1749750" cy="1749750"/>
          </a:xfrm>
          <a:prstGeom prst="rect">
            <a:avLst/>
          </a:prstGeom>
          <a:noFill/>
          <a:ln>
            <a:noFill/>
          </a:ln>
        </p:spPr>
      </p:pic>
      <p:sp>
        <p:nvSpPr>
          <p:cNvPr id="487" name="Google Shape;487;p64"/>
          <p:cNvSpPr txBox="1"/>
          <p:nvPr/>
        </p:nvSpPr>
        <p:spPr>
          <a:xfrm>
            <a:off x="5616825" y="4530250"/>
            <a:ext cx="33936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800">
                <a:latin typeface="Open Sans"/>
                <a:ea typeface="Open Sans"/>
                <a:cs typeface="Open Sans"/>
                <a:sym typeface="Open Sans"/>
              </a:rPr>
              <a:t>All images created by DALL-E, Sept 2023</a:t>
            </a:r>
            <a:endParaRPr sz="800">
              <a:latin typeface="Open Sans"/>
              <a:ea typeface="Open Sans"/>
              <a:cs typeface="Open Sans"/>
              <a:sym typeface="Open Sans"/>
            </a:endParaRPr>
          </a:p>
        </p:txBody>
      </p:sp>
      <p:sp>
        <p:nvSpPr>
          <p:cNvPr id="488" name="Google Shape;488;p64"/>
          <p:cNvSpPr/>
          <p:nvPr/>
        </p:nvSpPr>
        <p:spPr>
          <a:xfrm>
            <a:off x="1356100" y="3333025"/>
            <a:ext cx="406500" cy="5421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89" name="Google Shape;489;p64"/>
          <p:cNvSpPr txBox="1"/>
          <p:nvPr/>
        </p:nvSpPr>
        <p:spPr>
          <a:xfrm>
            <a:off x="190900" y="3949050"/>
            <a:ext cx="2886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chemeClr val="accent1"/>
                </a:solidFill>
                <a:latin typeface="Open Sans"/>
                <a:ea typeface="Open Sans"/>
                <a:cs typeface="Open Sans"/>
                <a:sym typeface="Open Sans"/>
              </a:rPr>
              <a:t>Forum: What do we need to do in our classrooms to prepare learners to use GenAI in an assignment?</a:t>
            </a:r>
            <a:endParaRPr sz="1200">
              <a:solidFill>
                <a:schemeClr val="accent1"/>
              </a:solidFill>
              <a:latin typeface="Open Sans"/>
              <a:ea typeface="Open Sans"/>
              <a:cs typeface="Open Sans"/>
              <a:sym typeface="Open Sans"/>
            </a:endParaRPr>
          </a:p>
        </p:txBody>
      </p:sp>
      <p:sp>
        <p:nvSpPr>
          <p:cNvPr id="490" name="Google Shape;490;p64"/>
          <p:cNvSpPr txBox="1"/>
          <p:nvPr/>
        </p:nvSpPr>
        <p:spPr>
          <a:xfrm>
            <a:off x="3331225" y="3949050"/>
            <a:ext cx="3287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chemeClr val="accent1"/>
                </a:solidFill>
                <a:latin typeface="Open Sans"/>
                <a:ea typeface="Open Sans"/>
                <a:cs typeface="Open Sans"/>
                <a:sym typeface="Open Sans"/>
              </a:rPr>
              <a:t>Forum: Share your assessment that invites students to use GenAI. Ask a question of your colleagues.</a:t>
            </a:r>
            <a:endParaRPr sz="1200">
              <a:solidFill>
                <a:schemeClr val="accent1"/>
              </a:solidFill>
              <a:latin typeface="Open Sans"/>
              <a:ea typeface="Open Sans"/>
              <a:cs typeface="Open Sans"/>
              <a:sym typeface="Open Sans"/>
            </a:endParaRPr>
          </a:p>
        </p:txBody>
      </p:sp>
      <p:sp>
        <p:nvSpPr>
          <p:cNvPr id="491" name="Google Shape;491;p64"/>
          <p:cNvSpPr/>
          <p:nvPr/>
        </p:nvSpPr>
        <p:spPr>
          <a:xfrm>
            <a:off x="4469300" y="3370588"/>
            <a:ext cx="406500" cy="5421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92" name="Google Shape;492;p64"/>
          <p:cNvSpPr/>
          <p:nvPr/>
        </p:nvSpPr>
        <p:spPr>
          <a:xfrm>
            <a:off x="7505563" y="3333013"/>
            <a:ext cx="406500" cy="5421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93" name="Google Shape;493;p64"/>
          <p:cNvSpPr txBox="1"/>
          <p:nvPr/>
        </p:nvSpPr>
        <p:spPr>
          <a:xfrm>
            <a:off x="6548525" y="3949050"/>
            <a:ext cx="2527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chemeClr val="accent1"/>
                </a:solidFill>
                <a:latin typeface="Open Sans"/>
                <a:ea typeface="Open Sans"/>
                <a:cs typeface="Open Sans"/>
                <a:sym typeface="Open Sans"/>
              </a:rPr>
              <a:t>Forum: Respond to one colleague’s post about their assessment idea.</a:t>
            </a:r>
            <a:endParaRPr sz="1200">
              <a:solidFill>
                <a:schemeClr val="accent1"/>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This Course is NOT</a:t>
            </a:r>
            <a:endParaRPr/>
          </a:p>
        </p:txBody>
      </p:sp>
      <p:sp>
        <p:nvSpPr>
          <p:cNvPr id="499" name="Google Shape;499;p6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Tutorial on using GenAI as a tool</a:t>
            </a:r>
            <a:endParaRPr/>
          </a:p>
          <a:p>
            <a:pPr marL="457200" lvl="0" indent="-342900" algn="l" rtl="0">
              <a:spcBef>
                <a:spcPts val="0"/>
              </a:spcBef>
              <a:spcAft>
                <a:spcPts val="0"/>
              </a:spcAft>
              <a:buSzPts val="1800"/>
              <a:buChar char="●"/>
            </a:pPr>
            <a:r>
              <a:rPr lang="en-GB"/>
              <a:t>Deep exploration of the ethical concerns around the use of GenAI</a:t>
            </a:r>
            <a:endParaRPr/>
          </a:p>
          <a:p>
            <a:pPr marL="457200" lvl="0" indent="-342900" algn="l" rtl="0">
              <a:spcBef>
                <a:spcPts val="0"/>
              </a:spcBef>
              <a:spcAft>
                <a:spcPts val="0"/>
              </a:spcAft>
              <a:buSzPts val="1800"/>
              <a:buChar char="●"/>
            </a:pPr>
            <a:r>
              <a:rPr lang="en-GB"/>
              <a:t>Defense of why we want to invite learners to use GenAI in an assignment</a:t>
            </a:r>
            <a:br>
              <a:rPr lang="en-GB"/>
            </a:br>
            <a:r>
              <a:rPr lang="en-GB" sz="1400"/>
              <a:t>(assumes you are on board with the idea that learning to use GenAI responsibly and effectively is an essential skill we want to teach learners)</a:t>
            </a:r>
            <a:endParaRPr sz="1400"/>
          </a:p>
        </p:txBody>
      </p:sp>
      <p:sp>
        <p:nvSpPr>
          <p:cNvPr id="500" name="Google Shape;500;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Groups</a:t>
            </a:r>
            <a:endParaRPr/>
          </a:p>
        </p:txBody>
      </p:sp>
      <p:sp>
        <p:nvSpPr>
          <p:cNvPr id="506" name="Google Shape;506;p6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Forums</a:t>
            </a:r>
            <a:endParaRPr/>
          </a:p>
          <a:p>
            <a:pPr marL="914400" lvl="1" indent="-317500" algn="l" rtl="0">
              <a:spcBef>
                <a:spcPts val="0"/>
              </a:spcBef>
              <a:spcAft>
                <a:spcPts val="0"/>
              </a:spcAft>
              <a:buSzPts val="1400"/>
              <a:buChar char="○"/>
            </a:pPr>
            <a:r>
              <a:rPr lang="en-GB"/>
              <a:t>Groups of 30</a:t>
            </a:r>
            <a:endParaRPr/>
          </a:p>
          <a:p>
            <a:pPr marL="457200" lvl="0" indent="-342900" algn="l" rtl="0">
              <a:spcBef>
                <a:spcPts val="0"/>
              </a:spcBef>
              <a:spcAft>
                <a:spcPts val="0"/>
              </a:spcAft>
              <a:buSzPts val="1800"/>
              <a:buChar char="●"/>
            </a:pPr>
            <a:r>
              <a:rPr lang="en-GB"/>
              <a:t>Default</a:t>
            </a:r>
            <a:endParaRPr/>
          </a:p>
          <a:p>
            <a:pPr marL="914400" lvl="1" indent="-317500" algn="l" rtl="0">
              <a:spcBef>
                <a:spcPts val="0"/>
              </a:spcBef>
              <a:spcAft>
                <a:spcPts val="0"/>
              </a:spcAft>
              <a:buSzPts val="1400"/>
              <a:buChar char="○"/>
            </a:pPr>
            <a:r>
              <a:rPr lang="en-GB"/>
              <a:t>You ONLY see those 30 people’s comments</a:t>
            </a:r>
            <a:endParaRPr/>
          </a:p>
          <a:p>
            <a:pPr marL="457200" lvl="0" indent="-342900" algn="l" rtl="0">
              <a:spcBef>
                <a:spcPts val="0"/>
              </a:spcBef>
              <a:spcAft>
                <a:spcPts val="0"/>
              </a:spcAft>
              <a:buSzPts val="1800"/>
              <a:buChar char="●"/>
            </a:pPr>
            <a:r>
              <a:rPr lang="en-GB"/>
              <a:t>Visible</a:t>
            </a:r>
            <a:endParaRPr/>
          </a:p>
          <a:p>
            <a:pPr marL="914400" lvl="1" indent="-317500" algn="l" rtl="0">
              <a:spcBef>
                <a:spcPts val="0"/>
              </a:spcBef>
              <a:spcAft>
                <a:spcPts val="0"/>
              </a:spcAft>
              <a:buSzPts val="1400"/>
              <a:buChar char="○"/>
            </a:pPr>
            <a:r>
              <a:rPr lang="en-GB"/>
              <a:t>But you can view other groups’ forums</a:t>
            </a:r>
            <a:endParaRPr/>
          </a:p>
          <a:p>
            <a:pPr marL="914400" lvl="1" indent="-317500" algn="l" rtl="0">
              <a:spcBef>
                <a:spcPts val="0"/>
              </a:spcBef>
              <a:spcAft>
                <a:spcPts val="0"/>
              </a:spcAft>
              <a:buSzPts val="1400"/>
              <a:buChar char="○"/>
            </a:pPr>
            <a:r>
              <a:rPr lang="en-GB"/>
              <a:t>And they can see your posts, too</a:t>
            </a:r>
            <a:endParaRPr/>
          </a:p>
        </p:txBody>
      </p:sp>
      <p:sp>
        <p:nvSpPr>
          <p:cNvPr id="507" name="Google Shape;507;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67"/>
          <p:cNvSpPr txBox="1">
            <a:spLocks noGrp="1"/>
          </p:cNvSpPr>
          <p:nvPr>
            <p:ph type="title"/>
          </p:nvPr>
        </p:nvSpPr>
        <p:spPr>
          <a:xfrm>
            <a:off x="311700" y="276900"/>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Stay Connected</a:t>
            </a:r>
            <a:endParaRPr/>
          </a:p>
        </p:txBody>
      </p:sp>
      <p:sp>
        <p:nvSpPr>
          <p:cNvPr id="513" name="Google Shape;513;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39</a:t>
            </a:fld>
            <a:endParaRPr/>
          </a:p>
        </p:txBody>
      </p:sp>
      <p:sp>
        <p:nvSpPr>
          <p:cNvPr id="514" name="Google Shape;514;p67"/>
          <p:cNvSpPr txBox="1">
            <a:spLocks noGrp="1"/>
          </p:cNvSpPr>
          <p:nvPr>
            <p:ph type="title" idx="4294967295"/>
          </p:nvPr>
        </p:nvSpPr>
        <p:spPr>
          <a:xfrm>
            <a:off x="746050" y="984300"/>
            <a:ext cx="7935000" cy="2582400"/>
          </a:xfrm>
          <a:prstGeom prst="rect">
            <a:avLst/>
          </a:prstGeom>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Clr>
                <a:schemeClr val="dk2"/>
              </a:buClr>
              <a:buSzPts val="2500"/>
              <a:buChar char="●"/>
            </a:pPr>
            <a:r>
              <a:rPr lang="en-GB" sz="2500" b="0" u="sng">
                <a:solidFill>
                  <a:schemeClr val="hlink"/>
                </a:solidFill>
                <a:hlinkClick r:id="rId3"/>
              </a:rPr>
              <a:t>Alternative Assessment Worldwide – Exploring alternative methods of assessing students (alternative-assessment.com)</a:t>
            </a:r>
            <a:endParaRPr sz="2500">
              <a:solidFill>
                <a:schemeClr val="dk2"/>
              </a:solidFill>
            </a:endParaRPr>
          </a:p>
          <a:p>
            <a:pPr marL="457200" lvl="0" indent="-387350" algn="l" rtl="0">
              <a:lnSpc>
                <a:spcPct val="115000"/>
              </a:lnSpc>
              <a:spcBef>
                <a:spcPts val="0"/>
              </a:spcBef>
              <a:spcAft>
                <a:spcPts val="0"/>
              </a:spcAft>
              <a:buClr>
                <a:schemeClr val="dk2"/>
              </a:buClr>
              <a:buSzPts val="2500"/>
              <a:buChar char="●"/>
            </a:pPr>
            <a:r>
              <a:rPr lang="en-GB" sz="2500">
                <a:solidFill>
                  <a:schemeClr val="dk2"/>
                </a:solidFill>
              </a:rPr>
              <a:t>Follow our social media campaign</a:t>
            </a:r>
            <a:endParaRPr sz="2500">
              <a:solidFill>
                <a:schemeClr val="dk2"/>
              </a:solidFill>
            </a:endParaRPr>
          </a:p>
          <a:p>
            <a:pPr marL="1371600" lvl="2" indent="-387350" algn="l" rtl="0">
              <a:lnSpc>
                <a:spcPct val="105454"/>
              </a:lnSpc>
              <a:spcBef>
                <a:spcPts val="0"/>
              </a:spcBef>
              <a:spcAft>
                <a:spcPts val="0"/>
              </a:spcAft>
              <a:buClr>
                <a:schemeClr val="dk2"/>
              </a:buClr>
              <a:buSzPts val="2500"/>
              <a:buChar char="■"/>
            </a:pPr>
            <a:r>
              <a:rPr lang="en-GB" sz="1100" b="0">
                <a:solidFill>
                  <a:srgbClr val="222222"/>
                </a:solidFill>
                <a:highlight>
                  <a:srgbClr val="FFFFFF"/>
                </a:highlight>
                <a:latin typeface="Arial"/>
                <a:ea typeface="Arial"/>
                <a:cs typeface="Arial"/>
                <a:sym typeface="Arial"/>
              </a:rPr>
              <a:t> </a:t>
            </a:r>
            <a:r>
              <a:rPr lang="en-GB" sz="1100" b="0" u="sng">
                <a:solidFill>
                  <a:srgbClr val="1155CC"/>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Alternative Assessment: About | LinkedIn</a:t>
            </a:r>
            <a:r>
              <a:rPr lang="en-GB" sz="1100" b="0">
                <a:solidFill>
                  <a:srgbClr val="222222"/>
                </a:solidFill>
                <a:highlight>
                  <a:srgbClr val="FFFFFF"/>
                </a:highlight>
                <a:latin typeface="Arial"/>
                <a:ea typeface="Arial"/>
                <a:cs typeface="Arial"/>
                <a:sym typeface="Arial"/>
              </a:rPr>
              <a:t> </a:t>
            </a:r>
            <a:endParaRPr sz="1100" b="0">
              <a:solidFill>
                <a:srgbClr val="222222"/>
              </a:solidFill>
              <a:highlight>
                <a:srgbClr val="FFFFFF"/>
              </a:highlight>
              <a:latin typeface="Arial"/>
              <a:ea typeface="Arial"/>
              <a:cs typeface="Arial"/>
              <a:sym typeface="Arial"/>
            </a:endParaRPr>
          </a:p>
          <a:p>
            <a:pPr marL="1371600" lvl="2" indent="-387350" algn="l" rtl="0">
              <a:lnSpc>
                <a:spcPct val="105454"/>
              </a:lnSpc>
              <a:spcBef>
                <a:spcPts val="0"/>
              </a:spcBef>
              <a:spcAft>
                <a:spcPts val="0"/>
              </a:spcAft>
              <a:buClr>
                <a:schemeClr val="dk2"/>
              </a:buClr>
              <a:buSzPts val="2500"/>
              <a:buChar char="■"/>
            </a:pPr>
            <a:r>
              <a:rPr lang="en-GB" sz="1100" b="0">
                <a:solidFill>
                  <a:srgbClr val="222222"/>
                </a:solidFill>
                <a:highlight>
                  <a:srgbClr val="FFFFFF"/>
                </a:highlight>
                <a:latin typeface="Arial"/>
                <a:ea typeface="Arial"/>
                <a:cs typeface="Arial"/>
                <a:sym typeface="Arial"/>
              </a:rPr>
              <a:t>Twitter: </a:t>
            </a:r>
            <a:r>
              <a:rPr lang="en-GB" sz="1100" b="0" u="sng">
                <a:solidFill>
                  <a:srgbClr val="1155CC"/>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Alternative Assessment (@elianaelkhoury) / Twitter</a:t>
            </a:r>
            <a:endParaRPr sz="2500">
              <a:solidFill>
                <a:schemeClr val="dk2"/>
              </a:solidFill>
            </a:endParaRPr>
          </a:p>
          <a:p>
            <a:pPr marL="457200" lvl="0" indent="-387350" algn="l" rtl="0">
              <a:lnSpc>
                <a:spcPct val="105454"/>
              </a:lnSpc>
              <a:spcBef>
                <a:spcPts val="0"/>
              </a:spcBef>
              <a:spcAft>
                <a:spcPts val="0"/>
              </a:spcAft>
              <a:buClr>
                <a:schemeClr val="dk2"/>
              </a:buClr>
              <a:buSzPts val="2500"/>
              <a:buChar char="●"/>
            </a:pPr>
            <a:r>
              <a:rPr lang="en-GB" sz="2500">
                <a:solidFill>
                  <a:schemeClr val="dk2"/>
                </a:solidFill>
              </a:rPr>
              <a:t>Assessment incubator: </a:t>
            </a:r>
            <a:r>
              <a:rPr lang="en-GB" sz="2500" u="sng">
                <a:solidFill>
                  <a:schemeClr val="hlink"/>
                </a:solidFill>
                <a:hlinkClick r:id="rId6"/>
              </a:rPr>
              <a:t>https://forms.gle/JfTAstjx8fjQ2e6V7</a:t>
            </a:r>
            <a:r>
              <a:rPr lang="en-GB" sz="2500">
                <a:solidFill>
                  <a:schemeClr val="dk2"/>
                </a:solidFill>
              </a:rPr>
              <a:t> </a:t>
            </a:r>
            <a:endParaRPr sz="2500">
              <a:solidFill>
                <a:schemeClr val="dk2"/>
              </a:solidFill>
            </a:endParaRPr>
          </a:p>
          <a:p>
            <a:pPr marL="457200" lvl="0" indent="0" algn="l" rtl="0">
              <a:lnSpc>
                <a:spcPct val="105454"/>
              </a:lnSpc>
              <a:spcBef>
                <a:spcPts val="800"/>
              </a:spcBef>
              <a:spcAft>
                <a:spcPts val="0"/>
              </a:spcAft>
              <a:buNone/>
            </a:pPr>
            <a:endParaRPr sz="2500">
              <a:solidFill>
                <a:schemeClr val="dk2"/>
              </a:solidFill>
            </a:endParaRPr>
          </a:p>
          <a:p>
            <a:pPr marL="0" lvl="0" indent="0" algn="l" rtl="0">
              <a:lnSpc>
                <a:spcPct val="115000"/>
              </a:lnSpc>
              <a:spcBef>
                <a:spcPts val="800"/>
              </a:spcBef>
              <a:spcAft>
                <a:spcPts val="1600"/>
              </a:spcAft>
              <a:buNone/>
            </a:pPr>
            <a:endParaRPr sz="25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1083825" y="1352775"/>
            <a:ext cx="7935000" cy="2582400"/>
          </a:xfrm>
          <a:prstGeom prst="rect">
            <a:avLst/>
          </a:prstGeom>
        </p:spPr>
        <p:txBody>
          <a:bodyPr spcFirstLastPara="1" wrap="square" lIns="91425" tIns="91425" rIns="91425" bIns="91425" anchor="t" anchorCtr="0">
            <a:noAutofit/>
          </a:bodyPr>
          <a:lstStyle/>
          <a:p>
            <a:pPr marL="914400" lvl="0" indent="0" algn="l" rtl="0">
              <a:lnSpc>
                <a:spcPct val="115000"/>
              </a:lnSpc>
              <a:spcBef>
                <a:spcPts val="1200"/>
              </a:spcBef>
              <a:spcAft>
                <a:spcPts val="0"/>
              </a:spcAft>
              <a:buNone/>
            </a:pPr>
            <a:r>
              <a:rPr lang="en-GB" sz="2400" b="0">
                <a:solidFill>
                  <a:srgbClr val="000000"/>
                </a:solidFill>
              </a:rPr>
              <a:t>o   Introduction of the facilitators</a:t>
            </a:r>
            <a:endParaRPr sz="2400" b="0">
              <a:solidFill>
                <a:srgbClr val="000000"/>
              </a:solidFill>
            </a:endParaRPr>
          </a:p>
          <a:p>
            <a:pPr marL="914400" lvl="0" indent="0" algn="l" rtl="0">
              <a:lnSpc>
                <a:spcPct val="115000"/>
              </a:lnSpc>
              <a:spcBef>
                <a:spcPts val="1200"/>
              </a:spcBef>
              <a:spcAft>
                <a:spcPts val="0"/>
              </a:spcAft>
              <a:buNone/>
            </a:pPr>
            <a:r>
              <a:rPr lang="en-GB" sz="2400" b="0">
                <a:solidFill>
                  <a:srgbClr val="000000"/>
                </a:solidFill>
              </a:rPr>
              <a:t>	Background of our work on alternative assessment</a:t>
            </a:r>
            <a:endParaRPr sz="2400" b="0">
              <a:solidFill>
                <a:srgbClr val="000000"/>
              </a:solidFill>
            </a:endParaRPr>
          </a:p>
          <a:p>
            <a:pPr marL="914400" lvl="0" indent="0" algn="l" rtl="0">
              <a:lnSpc>
                <a:spcPct val="115000"/>
              </a:lnSpc>
              <a:spcBef>
                <a:spcPts val="1200"/>
              </a:spcBef>
              <a:spcAft>
                <a:spcPts val="1200"/>
              </a:spcAft>
              <a:buNone/>
            </a:pPr>
            <a:r>
              <a:rPr lang="en-GB" sz="2400" b="0">
                <a:solidFill>
                  <a:srgbClr val="000000"/>
                </a:solidFill>
              </a:rPr>
              <a:t>o   Invite everyone to introduce yourselves in the chat</a:t>
            </a:r>
            <a:endParaRPr sz="2400" b="0">
              <a:solidFill>
                <a:srgbClr val="000000"/>
              </a:solidFill>
            </a:endParaRPr>
          </a:p>
        </p:txBody>
      </p:sp>
      <p:sp>
        <p:nvSpPr>
          <p:cNvPr id="195" name="Google Shape;195;p32"/>
          <p:cNvSpPr txBox="1">
            <a:spLocks noGrp="1"/>
          </p:cNvSpPr>
          <p:nvPr>
            <p:ph type="title" idx="2"/>
          </p:nvPr>
        </p:nvSpPr>
        <p:spPr>
          <a:xfrm>
            <a:off x="938375" y="0"/>
            <a:ext cx="6915600" cy="135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990"/>
              <a:buFont typeface="Arial"/>
              <a:buNone/>
            </a:pPr>
            <a:r>
              <a:rPr lang="en-GB" sz="3120"/>
              <a:t>Meet and Greet</a:t>
            </a:r>
            <a:endParaRPr sz="2800"/>
          </a:p>
        </p:txBody>
      </p:sp>
      <p:sp>
        <p:nvSpPr>
          <p:cNvPr id="196" name="Google Shape;196;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a:t>
            </a:fld>
            <a:endParaRPr/>
          </a:p>
        </p:txBody>
      </p:sp>
      <p:sp>
        <p:nvSpPr>
          <p:cNvPr id="197" name="Google Shape;197;p32"/>
          <p:cNvSpPr txBox="1">
            <a:spLocks noGrp="1"/>
          </p:cNvSpPr>
          <p:nvPr>
            <p:ph type="title"/>
          </p:nvPr>
        </p:nvSpPr>
        <p:spPr>
          <a:xfrm>
            <a:off x="0" y="4838050"/>
            <a:ext cx="9144000" cy="305400"/>
          </a:xfrm>
          <a:prstGeom prst="rect">
            <a:avLst/>
          </a:prstGeom>
          <a:solidFill>
            <a:srgbClr val="000000">
              <a:alpha val="4620"/>
            </a:srgbClr>
          </a:solidFill>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990"/>
              <a:buNone/>
            </a:pPr>
            <a:r>
              <a:rPr lang="en-GB" sz="980">
                <a:solidFill>
                  <a:schemeClr val="lt2"/>
                </a:solidFill>
              </a:rPr>
              <a:t>FLO  2023 |  Elkhoury &amp; Prud’homme-Genereux   | Future Facing  assessment</a:t>
            </a:r>
            <a:endParaRPr sz="980">
              <a:solidFill>
                <a:schemeClr val="lt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40</a:t>
            </a:fld>
            <a:endParaRPr/>
          </a:p>
        </p:txBody>
      </p:sp>
      <p:sp>
        <p:nvSpPr>
          <p:cNvPr id="520" name="Google Shape;520;p68"/>
          <p:cNvSpPr txBox="1"/>
          <p:nvPr/>
        </p:nvSpPr>
        <p:spPr>
          <a:xfrm>
            <a:off x="311700" y="0"/>
            <a:ext cx="8520600" cy="707400"/>
          </a:xfrm>
          <a:prstGeom prst="rect">
            <a:avLst/>
          </a:prstGeom>
          <a:noFill/>
          <a:ln>
            <a:noFill/>
          </a:ln>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GB" sz="3600" b="1">
                <a:solidFill>
                  <a:srgbClr val="EF6C00"/>
                </a:solidFill>
                <a:latin typeface="PT Sans Narrow"/>
                <a:ea typeface="PT Sans Narrow"/>
                <a:cs typeface="PT Sans Narrow"/>
                <a:sym typeface="PT Sans Narrow"/>
              </a:rPr>
              <a:t>Wrap up </a:t>
            </a:r>
            <a:endParaRPr sz="3600" b="1">
              <a:solidFill>
                <a:srgbClr val="EF6C00"/>
              </a:solidFill>
              <a:latin typeface="PT Sans Narrow"/>
              <a:ea typeface="PT Sans Narrow"/>
              <a:cs typeface="PT Sans Narrow"/>
              <a:sym typeface="PT Sans Narrow"/>
            </a:endParaRPr>
          </a:p>
        </p:txBody>
      </p:sp>
      <p:sp>
        <p:nvSpPr>
          <p:cNvPr id="521" name="Google Shape;521;p68"/>
          <p:cNvSpPr txBox="1"/>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sz="1000">
                <a:solidFill>
                  <a:srgbClr val="695D46"/>
                </a:solidFill>
                <a:latin typeface="Open Sans"/>
                <a:ea typeface="Open Sans"/>
                <a:cs typeface="Open Sans"/>
                <a:sym typeface="Open Sans"/>
              </a:rPr>
              <a:t>40</a:t>
            </a:fld>
            <a:endParaRPr sz="1000">
              <a:solidFill>
                <a:srgbClr val="695D46"/>
              </a:solidFill>
              <a:latin typeface="Open Sans"/>
              <a:ea typeface="Open Sans"/>
              <a:cs typeface="Open Sans"/>
              <a:sym typeface="Open Sans"/>
            </a:endParaRPr>
          </a:p>
        </p:txBody>
      </p:sp>
      <p:sp>
        <p:nvSpPr>
          <p:cNvPr id="522" name="Google Shape;522;p68"/>
          <p:cNvSpPr txBox="1"/>
          <p:nvPr/>
        </p:nvSpPr>
        <p:spPr>
          <a:xfrm>
            <a:off x="746050" y="984300"/>
            <a:ext cx="7935000" cy="3253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600"/>
              </a:spcAft>
              <a:buNone/>
            </a:pPr>
            <a:r>
              <a:rPr lang="en-GB" sz="3600" b="1">
                <a:solidFill>
                  <a:srgbClr val="695D46"/>
                </a:solidFill>
                <a:latin typeface="PT Sans Narrow"/>
                <a:ea typeface="PT Sans Narrow"/>
                <a:cs typeface="PT Sans Narrow"/>
                <a:sym typeface="PT Sans Narrow"/>
              </a:rPr>
              <a:t>.</a:t>
            </a:r>
            <a:endParaRPr sz="3600" b="1">
              <a:solidFill>
                <a:srgbClr val="695D46"/>
              </a:solidFill>
              <a:latin typeface="PT Sans Narrow"/>
              <a:ea typeface="PT Sans Narrow"/>
              <a:cs typeface="PT Sans Narrow"/>
              <a:sym typeface="PT Sans Narrow"/>
            </a:endParaRPr>
          </a:p>
        </p:txBody>
      </p:sp>
      <p:sp>
        <p:nvSpPr>
          <p:cNvPr id="523" name="Google Shape;523;p68"/>
          <p:cNvSpPr txBox="1"/>
          <p:nvPr/>
        </p:nvSpPr>
        <p:spPr>
          <a:xfrm>
            <a:off x="0" y="4838050"/>
            <a:ext cx="9144000" cy="305400"/>
          </a:xfrm>
          <a:prstGeom prst="rect">
            <a:avLst/>
          </a:prstGeom>
          <a:solidFill>
            <a:srgbClr val="000000">
              <a:alpha val="4620"/>
            </a:srgbClr>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980" b="1">
                <a:solidFill>
                  <a:srgbClr val="B3A77D"/>
                </a:solidFill>
                <a:latin typeface="PT Sans Narrow"/>
                <a:ea typeface="PT Sans Narrow"/>
                <a:cs typeface="PT Sans Narrow"/>
                <a:sym typeface="PT Sans Narrow"/>
              </a:rPr>
              <a:t>FLO  2023 |  Elkhoury &amp; Prud’homme-Genereux   | Future Facing  assessment</a:t>
            </a:r>
            <a:endParaRPr sz="980" b="1">
              <a:solidFill>
                <a:srgbClr val="B3A77D"/>
              </a:solidFill>
              <a:latin typeface="PT Sans Narrow"/>
              <a:ea typeface="PT Sans Narrow"/>
              <a:cs typeface="PT Sans Narrow"/>
              <a:sym typeface="PT Sans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311700" y="0"/>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Where are you on the scale</a:t>
            </a:r>
            <a:endParaRPr/>
          </a:p>
        </p:txBody>
      </p:sp>
      <p:sp>
        <p:nvSpPr>
          <p:cNvPr id="203" name="Google Shape;203;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a:t>
            </a:fld>
            <a:endParaRPr/>
          </a:p>
        </p:txBody>
      </p:sp>
      <p:sp>
        <p:nvSpPr>
          <p:cNvPr id="204" name="Google Shape;204;p33"/>
          <p:cNvSpPr txBox="1"/>
          <p:nvPr/>
        </p:nvSpPr>
        <p:spPr>
          <a:xfrm>
            <a:off x="367475" y="660925"/>
            <a:ext cx="7077600" cy="3959700"/>
          </a:xfrm>
          <a:prstGeom prst="rect">
            <a:avLst/>
          </a:prstGeom>
          <a:noFill/>
          <a:ln>
            <a:noFill/>
          </a:ln>
        </p:spPr>
        <p:txBody>
          <a:bodyPr spcFirstLastPara="1" wrap="square" lIns="91425" tIns="91425" rIns="91425" bIns="91425" anchor="t" anchorCtr="0">
            <a:spAutoFit/>
          </a:bodyPr>
          <a:lstStyle/>
          <a:p>
            <a:pPr marL="914400" lvl="1" indent="-323850" algn="l" rtl="0">
              <a:lnSpc>
                <a:spcPct val="175000"/>
              </a:lnSpc>
              <a:spcBef>
                <a:spcPts val="0"/>
              </a:spcBef>
              <a:spcAft>
                <a:spcPts val="0"/>
              </a:spcAft>
              <a:buSzPts val="1500"/>
              <a:buFont typeface="PT Sans Narrow"/>
              <a:buChar char="○"/>
            </a:pPr>
            <a:r>
              <a:rPr lang="en-GB" sz="1500">
                <a:highlight>
                  <a:srgbClr val="FFFFFF"/>
                </a:highlight>
                <a:latin typeface="PT Sans Narrow"/>
                <a:ea typeface="PT Sans Narrow"/>
                <a:cs typeface="PT Sans Narrow"/>
                <a:sym typeface="PT Sans Narrow"/>
              </a:rPr>
              <a:t>Ignore</a:t>
            </a:r>
            <a:endParaRPr sz="1500">
              <a:highlight>
                <a:srgbClr val="FFFFFF"/>
              </a:highlight>
              <a:latin typeface="PT Sans Narrow"/>
              <a:ea typeface="PT Sans Narrow"/>
              <a:cs typeface="PT Sans Narrow"/>
              <a:sym typeface="PT Sans Narrow"/>
            </a:endParaRPr>
          </a:p>
          <a:p>
            <a:pPr marL="914400" lvl="1" indent="-323850" algn="l" rtl="0">
              <a:lnSpc>
                <a:spcPct val="175000"/>
              </a:lnSpc>
              <a:spcBef>
                <a:spcPts val="0"/>
              </a:spcBef>
              <a:spcAft>
                <a:spcPts val="0"/>
              </a:spcAft>
              <a:buSzPts val="1500"/>
              <a:buFont typeface="PT Sans Narrow"/>
              <a:buChar char="○"/>
            </a:pPr>
            <a:r>
              <a:rPr lang="en-GB" sz="1500">
                <a:highlight>
                  <a:srgbClr val="FFFFFF"/>
                </a:highlight>
                <a:latin typeface="PT Sans Narrow"/>
                <a:ea typeface="PT Sans Narrow"/>
                <a:cs typeface="PT Sans Narrow"/>
                <a:sym typeface="PT Sans Narrow"/>
              </a:rPr>
              <a:t>Ban</a:t>
            </a:r>
            <a:endParaRPr sz="1500">
              <a:highlight>
                <a:srgbClr val="FFFFFF"/>
              </a:highlight>
              <a:latin typeface="PT Sans Narrow"/>
              <a:ea typeface="PT Sans Narrow"/>
              <a:cs typeface="PT Sans Narrow"/>
              <a:sym typeface="PT Sans Narrow"/>
            </a:endParaRPr>
          </a:p>
          <a:p>
            <a:pPr marL="914400" lvl="1" indent="-323850" algn="l" rtl="0">
              <a:lnSpc>
                <a:spcPct val="175000"/>
              </a:lnSpc>
              <a:spcBef>
                <a:spcPts val="0"/>
              </a:spcBef>
              <a:spcAft>
                <a:spcPts val="0"/>
              </a:spcAft>
              <a:buSzPts val="1500"/>
              <a:buFont typeface="PT Sans Narrow"/>
              <a:buChar char="○"/>
            </a:pPr>
            <a:r>
              <a:rPr lang="en-GB" sz="1500">
                <a:highlight>
                  <a:srgbClr val="FFFFFF"/>
                </a:highlight>
                <a:latin typeface="PT Sans Narrow"/>
                <a:ea typeface="PT Sans Narrow"/>
                <a:cs typeface="PT Sans Narrow"/>
                <a:sym typeface="PT Sans Narrow"/>
              </a:rPr>
              <a:t>Invigilate</a:t>
            </a:r>
            <a:endParaRPr sz="1500">
              <a:highlight>
                <a:srgbClr val="FFFFFF"/>
              </a:highlight>
              <a:latin typeface="PT Sans Narrow"/>
              <a:ea typeface="PT Sans Narrow"/>
              <a:cs typeface="PT Sans Narrow"/>
              <a:sym typeface="PT Sans Narrow"/>
            </a:endParaRPr>
          </a:p>
          <a:p>
            <a:pPr marL="914400" lvl="1" indent="-323850" algn="l" rtl="0">
              <a:lnSpc>
                <a:spcPct val="175000"/>
              </a:lnSpc>
              <a:spcBef>
                <a:spcPts val="0"/>
              </a:spcBef>
              <a:spcAft>
                <a:spcPts val="0"/>
              </a:spcAft>
              <a:buSzPts val="1500"/>
              <a:buFont typeface="PT Sans Narrow"/>
              <a:buChar char="○"/>
            </a:pPr>
            <a:r>
              <a:rPr lang="en-GB" sz="1500">
                <a:highlight>
                  <a:srgbClr val="FFFFFF"/>
                </a:highlight>
                <a:latin typeface="PT Sans Narrow"/>
                <a:ea typeface="PT Sans Narrow"/>
                <a:cs typeface="PT Sans Narrow"/>
                <a:sym typeface="PT Sans Narrow"/>
              </a:rPr>
              <a:t>Embrace</a:t>
            </a:r>
            <a:endParaRPr sz="1500">
              <a:highlight>
                <a:srgbClr val="FFFFFF"/>
              </a:highlight>
              <a:latin typeface="PT Sans Narrow"/>
              <a:ea typeface="PT Sans Narrow"/>
              <a:cs typeface="PT Sans Narrow"/>
              <a:sym typeface="PT Sans Narrow"/>
            </a:endParaRPr>
          </a:p>
          <a:p>
            <a:pPr marL="914400" lvl="1" indent="-323850" algn="l" rtl="0">
              <a:lnSpc>
                <a:spcPct val="175000"/>
              </a:lnSpc>
              <a:spcBef>
                <a:spcPts val="0"/>
              </a:spcBef>
              <a:spcAft>
                <a:spcPts val="0"/>
              </a:spcAft>
              <a:buSzPts val="1500"/>
              <a:buFont typeface="PT Sans Narrow"/>
              <a:buChar char="○"/>
            </a:pPr>
            <a:r>
              <a:rPr lang="en-GB" sz="1500">
                <a:highlight>
                  <a:srgbClr val="FFFFFF"/>
                </a:highlight>
                <a:latin typeface="PT Sans Narrow"/>
                <a:ea typeface="PT Sans Narrow"/>
                <a:cs typeface="PT Sans Narrow"/>
                <a:sym typeface="PT Sans Narrow"/>
              </a:rPr>
              <a:t>Design around</a:t>
            </a:r>
            <a:endParaRPr sz="1500">
              <a:highlight>
                <a:srgbClr val="FFFFFF"/>
              </a:highlight>
              <a:latin typeface="PT Sans Narrow"/>
              <a:ea typeface="PT Sans Narrow"/>
              <a:cs typeface="PT Sans Narrow"/>
              <a:sym typeface="PT Sans Narrow"/>
            </a:endParaRPr>
          </a:p>
          <a:p>
            <a:pPr marL="914400" lvl="1" indent="-323850" algn="l" rtl="0">
              <a:lnSpc>
                <a:spcPct val="175000"/>
              </a:lnSpc>
              <a:spcBef>
                <a:spcPts val="0"/>
              </a:spcBef>
              <a:spcAft>
                <a:spcPts val="0"/>
              </a:spcAft>
              <a:buSzPts val="1500"/>
              <a:buFont typeface="PT Sans Narrow"/>
              <a:buChar char="○"/>
            </a:pPr>
            <a:r>
              <a:rPr lang="en-GB" sz="1500">
                <a:highlight>
                  <a:srgbClr val="FFFFFF"/>
                </a:highlight>
                <a:latin typeface="PT Sans Narrow"/>
                <a:ea typeface="PT Sans Narrow"/>
                <a:cs typeface="PT Sans Narrow"/>
                <a:sym typeface="PT Sans Narrow"/>
              </a:rPr>
              <a:t>Rethink</a:t>
            </a:r>
            <a:endParaRPr sz="1500">
              <a:highlight>
                <a:srgbClr val="FFFFFF"/>
              </a:highlight>
              <a:latin typeface="PT Sans Narrow"/>
              <a:ea typeface="PT Sans Narrow"/>
              <a:cs typeface="PT Sans Narrow"/>
              <a:sym typeface="PT Sans Narrow"/>
            </a:endParaRPr>
          </a:p>
          <a:p>
            <a:pPr marL="0" lvl="0" indent="0" algn="l" rtl="0">
              <a:lnSpc>
                <a:spcPct val="175000"/>
              </a:lnSpc>
              <a:spcBef>
                <a:spcPts val="0"/>
              </a:spcBef>
              <a:spcAft>
                <a:spcPts val="0"/>
              </a:spcAft>
              <a:buNone/>
            </a:pPr>
            <a:endParaRPr sz="1500">
              <a:highlight>
                <a:srgbClr val="FFFFFF"/>
              </a:highlight>
              <a:latin typeface="PT Sans Narrow"/>
              <a:ea typeface="PT Sans Narrow"/>
              <a:cs typeface="PT Sans Narrow"/>
              <a:sym typeface="PT Sans Narrow"/>
            </a:endParaRPr>
          </a:p>
          <a:p>
            <a:pPr marL="0" lvl="0" indent="0" algn="l" rtl="0">
              <a:lnSpc>
                <a:spcPct val="175000"/>
              </a:lnSpc>
              <a:spcBef>
                <a:spcPts val="0"/>
              </a:spcBef>
              <a:spcAft>
                <a:spcPts val="0"/>
              </a:spcAft>
              <a:buNone/>
            </a:pPr>
            <a:endParaRPr sz="1500">
              <a:highlight>
                <a:srgbClr val="FFFFFF"/>
              </a:highlight>
              <a:latin typeface="PT Sans Narrow"/>
              <a:ea typeface="PT Sans Narrow"/>
              <a:cs typeface="PT Sans Narrow"/>
              <a:sym typeface="PT Sans Narrow"/>
            </a:endParaRPr>
          </a:p>
          <a:p>
            <a:pPr marL="0" lvl="0" indent="0" algn="l" rtl="0">
              <a:lnSpc>
                <a:spcPct val="175000"/>
              </a:lnSpc>
              <a:spcBef>
                <a:spcPts val="0"/>
              </a:spcBef>
              <a:spcAft>
                <a:spcPts val="0"/>
              </a:spcAft>
              <a:buNone/>
            </a:pPr>
            <a:r>
              <a:rPr lang="en-GB" sz="1100" u="sng">
                <a:solidFill>
                  <a:schemeClr val="hlink"/>
                </a:solidFill>
                <a:latin typeface="PT Sans Narrow"/>
                <a:ea typeface="PT Sans Narrow"/>
                <a:cs typeface="PT Sans Narrow"/>
                <a:sym typeface="PT Sans Narrow"/>
                <a:hlinkClick r:id="rId3"/>
              </a:rPr>
              <a:t>(2) Assessment redesign for generative AI: A taxonomy of options and their viability | LinkedIn</a:t>
            </a:r>
            <a:endParaRPr sz="1500">
              <a:highlight>
                <a:srgbClr val="FFFFFF"/>
              </a:highlight>
              <a:latin typeface="PT Sans Narrow"/>
              <a:ea typeface="PT Sans Narrow"/>
              <a:cs typeface="PT Sans Narrow"/>
              <a:sym typeface="PT Sans Narrow"/>
            </a:endParaRPr>
          </a:p>
          <a:p>
            <a:pPr marL="914400" lvl="0" indent="0" algn="l" rtl="0">
              <a:lnSpc>
                <a:spcPct val="115000"/>
              </a:lnSpc>
              <a:spcBef>
                <a:spcPts val="0"/>
              </a:spcBef>
              <a:spcAft>
                <a:spcPts val="0"/>
              </a:spcAft>
              <a:buNone/>
            </a:pPr>
            <a:endParaRPr sz="1600">
              <a:latin typeface="PT Sans Narrow"/>
              <a:ea typeface="PT Sans Narrow"/>
              <a:cs typeface="PT Sans Narrow"/>
              <a:sym typeface="PT Sans Narrow"/>
            </a:endParaRPr>
          </a:p>
        </p:txBody>
      </p:sp>
      <p:pic>
        <p:nvPicPr>
          <p:cNvPr id="205" name="Google Shape;205;p33"/>
          <p:cNvPicPr preferRelativeResize="0"/>
          <p:nvPr/>
        </p:nvPicPr>
        <p:blipFill>
          <a:blip r:embed="rId4">
            <a:alphaModFix/>
          </a:blip>
          <a:stretch>
            <a:fillRect/>
          </a:stretch>
        </p:blipFill>
        <p:spPr>
          <a:xfrm>
            <a:off x="3996462" y="4249588"/>
            <a:ext cx="1233875" cy="684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311700" y="0"/>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Where are you on the continuum</a:t>
            </a:r>
            <a:endParaRPr/>
          </a:p>
        </p:txBody>
      </p:sp>
      <p:sp>
        <p:nvSpPr>
          <p:cNvPr id="211" name="Google Shape;21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a:t>
            </a:fld>
            <a:endParaRPr/>
          </a:p>
        </p:txBody>
      </p:sp>
      <p:sp>
        <p:nvSpPr>
          <p:cNvPr id="212" name="Google Shape;212;p34"/>
          <p:cNvSpPr txBox="1"/>
          <p:nvPr/>
        </p:nvSpPr>
        <p:spPr>
          <a:xfrm>
            <a:off x="357300" y="1058150"/>
            <a:ext cx="7077600" cy="3329700"/>
          </a:xfrm>
          <a:prstGeom prst="rect">
            <a:avLst/>
          </a:prstGeom>
          <a:noFill/>
          <a:ln>
            <a:noFill/>
          </a:ln>
        </p:spPr>
        <p:txBody>
          <a:bodyPr spcFirstLastPara="1" wrap="square" lIns="91425" tIns="91425" rIns="91425" bIns="91425" anchor="t" anchorCtr="0">
            <a:spAutoFit/>
          </a:bodyPr>
          <a:lstStyle/>
          <a:p>
            <a:pPr marL="457200" lvl="0" indent="-314325" algn="l" rtl="0">
              <a:lnSpc>
                <a:spcPct val="115000"/>
              </a:lnSpc>
              <a:spcBef>
                <a:spcPts val="0"/>
              </a:spcBef>
              <a:spcAft>
                <a:spcPts val="0"/>
              </a:spcAft>
              <a:buClr>
                <a:srgbClr val="333333"/>
              </a:buClr>
              <a:buSzPts val="1350"/>
              <a:buFont typeface="PT Sans Narrow"/>
              <a:buChar char="●"/>
            </a:pPr>
            <a:r>
              <a:rPr lang="en-GB" sz="1350">
                <a:solidFill>
                  <a:srgbClr val="333333"/>
                </a:solidFill>
                <a:highlight>
                  <a:srgbClr val="FFFFFF"/>
                </a:highlight>
                <a:latin typeface="PT Sans Narrow"/>
                <a:ea typeface="PT Sans Narrow"/>
                <a:cs typeface="PT Sans Narrow"/>
                <a:sym typeface="PT Sans Narrow"/>
              </a:rPr>
              <a:t>No AI</a:t>
            </a:r>
            <a:endParaRPr sz="1350">
              <a:solidFill>
                <a:srgbClr val="333333"/>
              </a:solidFill>
              <a:highlight>
                <a:srgbClr val="FFFFFF"/>
              </a:highlight>
              <a:latin typeface="PT Sans Narrow"/>
              <a:ea typeface="PT Sans Narrow"/>
              <a:cs typeface="PT Sans Narrow"/>
              <a:sym typeface="PT Sans Narrow"/>
            </a:endParaRPr>
          </a:p>
          <a:p>
            <a:pPr marL="457200" lvl="0" indent="-314325" algn="l" rtl="0">
              <a:lnSpc>
                <a:spcPct val="115000"/>
              </a:lnSpc>
              <a:spcBef>
                <a:spcPts val="0"/>
              </a:spcBef>
              <a:spcAft>
                <a:spcPts val="0"/>
              </a:spcAft>
              <a:buClr>
                <a:srgbClr val="333333"/>
              </a:buClr>
              <a:buSzPts val="1350"/>
              <a:buFont typeface="PT Sans Narrow"/>
              <a:buChar char="●"/>
            </a:pPr>
            <a:r>
              <a:rPr lang="en-GB" sz="1350">
                <a:solidFill>
                  <a:srgbClr val="333333"/>
                </a:solidFill>
                <a:highlight>
                  <a:srgbClr val="FFFFFF"/>
                </a:highlight>
                <a:latin typeface="PT Sans Narrow"/>
                <a:ea typeface="PT Sans Narrow"/>
                <a:cs typeface="PT Sans Narrow"/>
                <a:sym typeface="PT Sans Narrow"/>
              </a:rPr>
              <a:t>Brainstorming and ideas</a:t>
            </a:r>
            <a:endParaRPr sz="1350">
              <a:solidFill>
                <a:srgbClr val="333333"/>
              </a:solidFill>
              <a:highlight>
                <a:srgbClr val="FFFFFF"/>
              </a:highlight>
              <a:latin typeface="PT Sans Narrow"/>
              <a:ea typeface="PT Sans Narrow"/>
              <a:cs typeface="PT Sans Narrow"/>
              <a:sym typeface="PT Sans Narrow"/>
            </a:endParaRPr>
          </a:p>
          <a:p>
            <a:pPr marL="457200" lvl="0" indent="-314325" algn="l" rtl="0">
              <a:lnSpc>
                <a:spcPct val="115000"/>
              </a:lnSpc>
              <a:spcBef>
                <a:spcPts val="0"/>
              </a:spcBef>
              <a:spcAft>
                <a:spcPts val="0"/>
              </a:spcAft>
              <a:buClr>
                <a:srgbClr val="333333"/>
              </a:buClr>
              <a:buSzPts val="1350"/>
              <a:buFont typeface="PT Sans Narrow"/>
              <a:buChar char="●"/>
            </a:pPr>
            <a:r>
              <a:rPr lang="en-GB" sz="1350">
                <a:solidFill>
                  <a:srgbClr val="333333"/>
                </a:solidFill>
                <a:highlight>
                  <a:srgbClr val="FFFFFF"/>
                </a:highlight>
                <a:latin typeface="PT Sans Narrow"/>
                <a:ea typeface="PT Sans Narrow"/>
                <a:cs typeface="PT Sans Narrow"/>
                <a:sym typeface="PT Sans Narrow"/>
              </a:rPr>
              <a:t>Outlining and notes</a:t>
            </a:r>
            <a:endParaRPr sz="1350">
              <a:solidFill>
                <a:srgbClr val="333333"/>
              </a:solidFill>
              <a:highlight>
                <a:srgbClr val="FFFFFF"/>
              </a:highlight>
              <a:latin typeface="PT Sans Narrow"/>
              <a:ea typeface="PT Sans Narrow"/>
              <a:cs typeface="PT Sans Narrow"/>
              <a:sym typeface="PT Sans Narrow"/>
            </a:endParaRPr>
          </a:p>
          <a:p>
            <a:pPr marL="457200" lvl="0" indent="-314325" algn="l" rtl="0">
              <a:lnSpc>
                <a:spcPct val="115000"/>
              </a:lnSpc>
              <a:spcBef>
                <a:spcPts val="0"/>
              </a:spcBef>
              <a:spcAft>
                <a:spcPts val="0"/>
              </a:spcAft>
              <a:buClr>
                <a:srgbClr val="333333"/>
              </a:buClr>
              <a:buSzPts val="1350"/>
              <a:buFont typeface="PT Sans Narrow"/>
              <a:buChar char="●"/>
            </a:pPr>
            <a:r>
              <a:rPr lang="en-GB" sz="1350">
                <a:solidFill>
                  <a:srgbClr val="333333"/>
                </a:solidFill>
                <a:highlight>
                  <a:srgbClr val="FFFFFF"/>
                </a:highlight>
                <a:latin typeface="PT Sans Narrow"/>
                <a:ea typeface="PT Sans Narrow"/>
                <a:cs typeface="PT Sans Narrow"/>
                <a:sym typeface="PT Sans Narrow"/>
              </a:rPr>
              <a:t>Feedback and editing</a:t>
            </a:r>
            <a:endParaRPr sz="1350">
              <a:solidFill>
                <a:srgbClr val="333333"/>
              </a:solidFill>
              <a:highlight>
                <a:srgbClr val="FFFFFF"/>
              </a:highlight>
              <a:latin typeface="PT Sans Narrow"/>
              <a:ea typeface="PT Sans Narrow"/>
              <a:cs typeface="PT Sans Narrow"/>
              <a:sym typeface="PT Sans Narrow"/>
            </a:endParaRPr>
          </a:p>
          <a:p>
            <a:pPr marL="457200" lvl="0" indent="-314325" algn="l" rtl="0">
              <a:lnSpc>
                <a:spcPct val="115000"/>
              </a:lnSpc>
              <a:spcBef>
                <a:spcPts val="0"/>
              </a:spcBef>
              <a:spcAft>
                <a:spcPts val="0"/>
              </a:spcAft>
              <a:buClr>
                <a:srgbClr val="333333"/>
              </a:buClr>
              <a:buSzPts val="1350"/>
              <a:buFont typeface="PT Sans Narrow"/>
              <a:buChar char="●"/>
            </a:pPr>
            <a:r>
              <a:rPr lang="en-GB" sz="1350">
                <a:solidFill>
                  <a:srgbClr val="333333"/>
                </a:solidFill>
                <a:highlight>
                  <a:srgbClr val="FFFFFF"/>
                </a:highlight>
                <a:latin typeface="PT Sans Narrow"/>
                <a:ea typeface="PT Sans Narrow"/>
                <a:cs typeface="PT Sans Narrow"/>
                <a:sym typeface="PT Sans Narrow"/>
              </a:rPr>
              <a:t>Full AI</a:t>
            </a:r>
            <a:endParaRPr sz="1350">
              <a:solidFill>
                <a:srgbClr val="333333"/>
              </a:solidFill>
              <a:highlight>
                <a:srgbClr val="FFFFFF"/>
              </a:highlight>
              <a:latin typeface="PT Sans Narrow"/>
              <a:ea typeface="PT Sans Narrow"/>
              <a:cs typeface="PT Sans Narrow"/>
              <a:sym typeface="PT Sans Narrow"/>
            </a:endParaRPr>
          </a:p>
          <a:p>
            <a:pPr marL="914400" lvl="0" indent="0" algn="l" rtl="0">
              <a:lnSpc>
                <a:spcPct val="115000"/>
              </a:lnSpc>
              <a:spcBef>
                <a:spcPts val="0"/>
              </a:spcBef>
              <a:spcAft>
                <a:spcPts val="0"/>
              </a:spcAft>
              <a:buNone/>
            </a:pPr>
            <a:endParaRPr>
              <a:latin typeface="PT Sans Narrow"/>
              <a:ea typeface="PT Sans Narrow"/>
              <a:cs typeface="PT Sans Narrow"/>
              <a:sym typeface="PT Sans Narrow"/>
            </a:endParaRPr>
          </a:p>
          <a:p>
            <a:pPr marL="914400" lvl="0" indent="0" algn="l" rtl="0">
              <a:lnSpc>
                <a:spcPct val="115000"/>
              </a:lnSpc>
              <a:spcBef>
                <a:spcPts val="0"/>
              </a:spcBef>
              <a:spcAft>
                <a:spcPts val="0"/>
              </a:spcAft>
              <a:buNone/>
            </a:pPr>
            <a:endParaRPr>
              <a:latin typeface="PT Sans Narrow"/>
              <a:ea typeface="PT Sans Narrow"/>
              <a:cs typeface="PT Sans Narrow"/>
              <a:sym typeface="PT Sans Narrow"/>
            </a:endParaRPr>
          </a:p>
          <a:p>
            <a:pPr marL="914400" lvl="0" indent="0" algn="l" rtl="0">
              <a:lnSpc>
                <a:spcPct val="115000"/>
              </a:lnSpc>
              <a:spcBef>
                <a:spcPts val="0"/>
              </a:spcBef>
              <a:spcAft>
                <a:spcPts val="0"/>
              </a:spcAft>
              <a:buNone/>
            </a:pPr>
            <a:endParaRPr>
              <a:latin typeface="PT Sans Narrow"/>
              <a:ea typeface="PT Sans Narrow"/>
              <a:cs typeface="PT Sans Narrow"/>
              <a:sym typeface="PT Sans Narrow"/>
            </a:endParaRPr>
          </a:p>
          <a:p>
            <a:pPr marL="914400" lvl="0" indent="0" algn="l" rtl="0">
              <a:lnSpc>
                <a:spcPct val="115000"/>
              </a:lnSpc>
              <a:spcBef>
                <a:spcPts val="0"/>
              </a:spcBef>
              <a:spcAft>
                <a:spcPts val="0"/>
              </a:spcAft>
              <a:buNone/>
            </a:pPr>
            <a:endParaRPr>
              <a:latin typeface="PT Sans Narrow"/>
              <a:ea typeface="PT Sans Narrow"/>
              <a:cs typeface="PT Sans Narrow"/>
              <a:sym typeface="PT Sans Narrow"/>
            </a:endParaRPr>
          </a:p>
          <a:p>
            <a:pPr marL="914400" lvl="0" indent="0" algn="l" rtl="0">
              <a:lnSpc>
                <a:spcPct val="115000"/>
              </a:lnSpc>
              <a:spcBef>
                <a:spcPts val="0"/>
              </a:spcBef>
              <a:spcAft>
                <a:spcPts val="0"/>
              </a:spcAft>
              <a:buNone/>
            </a:pPr>
            <a:endParaRPr>
              <a:latin typeface="PT Sans Narrow"/>
              <a:ea typeface="PT Sans Narrow"/>
              <a:cs typeface="PT Sans Narrow"/>
              <a:sym typeface="PT Sans Narrow"/>
            </a:endParaRPr>
          </a:p>
          <a:p>
            <a:pPr marL="914400" lvl="0" indent="0" algn="l" rtl="0">
              <a:lnSpc>
                <a:spcPct val="115000"/>
              </a:lnSpc>
              <a:spcBef>
                <a:spcPts val="0"/>
              </a:spcBef>
              <a:spcAft>
                <a:spcPts val="0"/>
              </a:spcAft>
              <a:buNone/>
            </a:pPr>
            <a:endParaRPr>
              <a:latin typeface="PT Sans Narrow"/>
              <a:ea typeface="PT Sans Narrow"/>
              <a:cs typeface="PT Sans Narrow"/>
              <a:sym typeface="PT Sans Narrow"/>
            </a:endParaRPr>
          </a:p>
          <a:p>
            <a:pPr marL="914400" lvl="0" indent="0" algn="l" rtl="0">
              <a:lnSpc>
                <a:spcPct val="115000"/>
              </a:lnSpc>
              <a:spcBef>
                <a:spcPts val="0"/>
              </a:spcBef>
              <a:spcAft>
                <a:spcPts val="0"/>
              </a:spcAft>
              <a:buNone/>
            </a:pPr>
            <a:endParaRPr>
              <a:latin typeface="PT Sans Narrow"/>
              <a:ea typeface="PT Sans Narrow"/>
              <a:cs typeface="PT Sans Narrow"/>
              <a:sym typeface="PT Sans Narrow"/>
            </a:endParaRPr>
          </a:p>
          <a:p>
            <a:pPr marL="914400" lvl="0" indent="0" algn="l" rtl="0">
              <a:lnSpc>
                <a:spcPct val="115000"/>
              </a:lnSpc>
              <a:spcBef>
                <a:spcPts val="0"/>
              </a:spcBef>
              <a:spcAft>
                <a:spcPts val="0"/>
              </a:spcAft>
              <a:buNone/>
            </a:pPr>
            <a:r>
              <a:rPr lang="en-GB">
                <a:latin typeface="PT Sans Narrow"/>
                <a:ea typeface="PT Sans Narrow"/>
                <a:cs typeface="PT Sans Narrow"/>
                <a:sym typeface="PT Sans Narrow"/>
              </a:rPr>
              <a:t>Check the link: </a:t>
            </a:r>
            <a:r>
              <a:rPr lang="en-GB" sz="1100" u="sng">
                <a:solidFill>
                  <a:schemeClr val="hlink"/>
                </a:solidFill>
                <a:latin typeface="PT Sans Narrow"/>
                <a:ea typeface="PT Sans Narrow"/>
                <a:cs typeface="PT Sans Narrow"/>
                <a:sym typeface="PT Sans Narrow"/>
                <a:hlinkClick r:id="rId3"/>
              </a:rPr>
              <a:t>The AI Assessment Scale: From no AI to full AI – Leon Furze</a:t>
            </a:r>
            <a:endParaRPr sz="1600">
              <a:latin typeface="PT Sans Narrow"/>
              <a:ea typeface="PT Sans Narrow"/>
              <a:cs typeface="PT Sans Narrow"/>
              <a:sym typeface="PT Sans Narrow"/>
            </a:endParaRPr>
          </a:p>
        </p:txBody>
      </p:sp>
      <p:pic>
        <p:nvPicPr>
          <p:cNvPr id="213" name="Google Shape;213;p34"/>
          <p:cNvPicPr preferRelativeResize="0"/>
          <p:nvPr/>
        </p:nvPicPr>
        <p:blipFill>
          <a:blip r:embed="rId4">
            <a:alphaModFix/>
          </a:blip>
          <a:stretch>
            <a:fillRect/>
          </a:stretch>
        </p:blipFill>
        <p:spPr>
          <a:xfrm>
            <a:off x="7133487" y="4219038"/>
            <a:ext cx="1233875" cy="684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a:t>
            </a:fld>
            <a:endParaRPr/>
          </a:p>
        </p:txBody>
      </p:sp>
      <p:sp>
        <p:nvSpPr>
          <p:cNvPr id="219" name="Google Shape;219;p35"/>
          <p:cNvSpPr txBox="1">
            <a:spLocks noGrp="1"/>
          </p:cNvSpPr>
          <p:nvPr>
            <p:ph type="title" idx="4294967295"/>
          </p:nvPr>
        </p:nvSpPr>
        <p:spPr>
          <a:xfrm>
            <a:off x="0" y="4761850"/>
            <a:ext cx="9144000" cy="305400"/>
          </a:xfrm>
          <a:prstGeom prst="rect">
            <a:avLst/>
          </a:prstGeom>
          <a:solidFill>
            <a:srgbClr val="000000">
              <a:alpha val="4620"/>
            </a:srgbClr>
          </a:solidFill>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990"/>
              <a:buNone/>
            </a:pPr>
            <a:r>
              <a:rPr lang="en-GB" sz="980">
                <a:solidFill>
                  <a:schemeClr val="lt2"/>
                </a:solidFill>
              </a:rPr>
              <a:t>FLO  2023 |  Elkhoury &amp; Prud’homme-Genereux   | Future Facing  assessment</a:t>
            </a:r>
            <a:endParaRPr sz="980">
              <a:solidFill>
                <a:schemeClr val="lt2"/>
              </a:solidFill>
            </a:endParaRPr>
          </a:p>
        </p:txBody>
      </p:sp>
      <p:pic>
        <p:nvPicPr>
          <p:cNvPr id="220" name="Google Shape;220;p35"/>
          <p:cNvPicPr preferRelativeResize="0"/>
          <p:nvPr/>
        </p:nvPicPr>
        <p:blipFill rotWithShape="1">
          <a:blip r:embed="rId3">
            <a:alphaModFix/>
          </a:blip>
          <a:srcRect t="13913" r="4652" b="26370"/>
          <a:stretch/>
        </p:blipFill>
        <p:spPr>
          <a:xfrm>
            <a:off x="152400" y="1302125"/>
            <a:ext cx="8460624" cy="2980851"/>
          </a:xfrm>
          <a:prstGeom prst="rect">
            <a:avLst/>
          </a:prstGeom>
          <a:noFill/>
          <a:ln>
            <a:noFill/>
          </a:ln>
        </p:spPr>
      </p:pic>
      <p:sp>
        <p:nvSpPr>
          <p:cNvPr id="221" name="Google Shape;221;p35"/>
          <p:cNvSpPr txBox="1"/>
          <p:nvPr/>
        </p:nvSpPr>
        <p:spPr>
          <a:xfrm>
            <a:off x="152400" y="4282975"/>
            <a:ext cx="6524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4"/>
              </a:rPr>
              <a:t>Approaches to assessment in the age of AI - King's College London (kcl.ac.uk)</a:t>
            </a:r>
            <a:endParaRPr/>
          </a:p>
        </p:txBody>
      </p:sp>
      <p:sp>
        <p:nvSpPr>
          <p:cNvPr id="222" name="Google Shape;222;p35"/>
          <p:cNvSpPr txBox="1"/>
          <p:nvPr/>
        </p:nvSpPr>
        <p:spPr>
          <a:xfrm>
            <a:off x="3046650" y="0"/>
            <a:ext cx="39999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300">
                <a:latin typeface="Montserrat Medium"/>
                <a:ea typeface="Montserrat Medium"/>
                <a:cs typeface="Montserrat Medium"/>
                <a:sym typeface="Montserrat Medium"/>
              </a:rPr>
              <a:t>Overview of Guidance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8</a:t>
            </a:fld>
            <a:endParaRPr/>
          </a:p>
        </p:txBody>
      </p:sp>
      <p:sp>
        <p:nvSpPr>
          <p:cNvPr id="228" name="Google Shape;228;p36"/>
          <p:cNvSpPr txBox="1">
            <a:spLocks noGrp="1"/>
          </p:cNvSpPr>
          <p:nvPr>
            <p:ph type="title" idx="4294967295"/>
          </p:nvPr>
        </p:nvSpPr>
        <p:spPr>
          <a:xfrm>
            <a:off x="0" y="4761850"/>
            <a:ext cx="9144000" cy="305400"/>
          </a:xfrm>
          <a:prstGeom prst="rect">
            <a:avLst/>
          </a:prstGeom>
          <a:solidFill>
            <a:srgbClr val="000000">
              <a:alpha val="4620"/>
            </a:srgbClr>
          </a:solidFill>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990"/>
              <a:buNone/>
            </a:pPr>
            <a:r>
              <a:rPr lang="en-GB" sz="980">
                <a:solidFill>
                  <a:schemeClr val="lt2"/>
                </a:solidFill>
              </a:rPr>
              <a:t>FLO  2023 |  Elkhoury &amp; Prud’homme-Genereux   | Future Facing  assessment</a:t>
            </a:r>
            <a:endParaRPr sz="980">
              <a:solidFill>
                <a:schemeClr val="lt2"/>
              </a:solidFill>
            </a:endParaRPr>
          </a:p>
        </p:txBody>
      </p:sp>
      <p:sp>
        <p:nvSpPr>
          <p:cNvPr id="229" name="Google Shape;229;p36"/>
          <p:cNvSpPr txBox="1"/>
          <p:nvPr/>
        </p:nvSpPr>
        <p:spPr>
          <a:xfrm>
            <a:off x="991150" y="261275"/>
            <a:ext cx="6524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3"/>
              </a:rPr>
              <a:t>Approaches to assessment in the age of AI - King's College London (kcl.ac.uk)</a:t>
            </a:r>
            <a:endParaRPr/>
          </a:p>
        </p:txBody>
      </p:sp>
      <p:sp>
        <p:nvSpPr>
          <p:cNvPr id="230" name="Google Shape;230;p36"/>
          <p:cNvSpPr txBox="1"/>
          <p:nvPr/>
        </p:nvSpPr>
        <p:spPr>
          <a:xfrm>
            <a:off x="1150450" y="457350"/>
            <a:ext cx="5131500" cy="9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300">
                <a:solidFill>
                  <a:srgbClr val="000000"/>
                </a:solidFill>
                <a:latin typeface="Montserrat Medium"/>
                <a:ea typeface="Montserrat Medium"/>
                <a:cs typeface="Montserrat Medium"/>
                <a:sym typeface="Montserrat Medium"/>
              </a:rPr>
              <a:t>Embrace and Adapt (JISC 2023)</a:t>
            </a:r>
            <a:endParaRPr sz="1600">
              <a:solidFill>
                <a:srgbClr val="000000"/>
              </a:solidFill>
            </a:endParaRPr>
          </a:p>
        </p:txBody>
      </p:sp>
      <p:graphicFrame>
        <p:nvGraphicFramePr>
          <p:cNvPr id="231" name="Google Shape;231;p36"/>
          <p:cNvGraphicFramePr/>
          <p:nvPr/>
        </p:nvGraphicFramePr>
        <p:xfrm>
          <a:off x="667025" y="1166338"/>
          <a:ext cx="3000000" cy="3000000"/>
        </p:xfrm>
        <a:graphic>
          <a:graphicData uri="http://schemas.openxmlformats.org/drawingml/2006/table">
            <a:tbl>
              <a:tblPr>
                <a:noFill/>
                <a:tableStyleId>{54D1FEF3-41F5-4000-91B3-AE7AF3292664}</a:tableStyleId>
              </a:tblPr>
              <a:tblGrid>
                <a:gridCol w="2740850">
                  <a:extLst>
                    <a:ext uri="{9D8B030D-6E8A-4147-A177-3AD203B41FA5}">
                      <a16:colId xmlns:a16="http://schemas.microsoft.com/office/drawing/2014/main" val="20000"/>
                    </a:ext>
                  </a:extLst>
                </a:gridCol>
                <a:gridCol w="4695600">
                  <a:extLst>
                    <a:ext uri="{9D8B030D-6E8A-4147-A177-3AD203B41FA5}">
                      <a16:colId xmlns:a16="http://schemas.microsoft.com/office/drawing/2014/main" val="20001"/>
                    </a:ext>
                  </a:extLst>
                </a:gridCol>
              </a:tblGrid>
              <a:tr h="610375">
                <a:tc>
                  <a:txBody>
                    <a:bodyPr/>
                    <a:lstStyle/>
                    <a:p>
                      <a:pPr marL="0" lvl="0" indent="0" algn="ctr" rtl="0">
                        <a:spcBef>
                          <a:spcPts val="0"/>
                        </a:spcBef>
                        <a:spcAft>
                          <a:spcPts val="0"/>
                        </a:spcAft>
                        <a:buNone/>
                      </a:pPr>
                      <a:r>
                        <a:rPr lang="en-GB" sz="1500" b="1"/>
                        <a:t>Strategy</a:t>
                      </a:r>
                      <a:endParaRPr sz="1500" b="1"/>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a:txBody>
                    <a:bodyPr/>
                    <a:lstStyle/>
                    <a:p>
                      <a:pPr marL="0" lvl="0" indent="0" algn="ctr" rtl="0">
                        <a:spcBef>
                          <a:spcPts val="0"/>
                        </a:spcBef>
                        <a:spcAft>
                          <a:spcPts val="0"/>
                        </a:spcAft>
                        <a:buNone/>
                      </a:pPr>
                      <a:r>
                        <a:rPr lang="en-GB" sz="1500" b="1"/>
                        <a:t>Approach</a:t>
                      </a:r>
                      <a:endParaRPr sz="1500" b="1"/>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extLst>
                  <a:ext uri="{0D108BD9-81ED-4DB2-BD59-A6C34878D82A}">
                    <a16:rowId xmlns:a16="http://schemas.microsoft.com/office/drawing/2014/main" val="10000"/>
                  </a:ext>
                </a:extLst>
              </a:tr>
              <a:tr h="1549300">
                <a:tc>
                  <a:txBody>
                    <a:bodyPr/>
                    <a:lstStyle/>
                    <a:p>
                      <a:pPr marL="0" lvl="0" indent="0" algn="l" rtl="0">
                        <a:spcBef>
                          <a:spcPts val="0"/>
                        </a:spcBef>
                        <a:spcAft>
                          <a:spcPts val="0"/>
                        </a:spcAft>
                        <a:buNone/>
                      </a:pPr>
                      <a:r>
                        <a:rPr lang="en-GB" sz="1500" b="1" i="1"/>
                        <a:t>3. Embrace and Adapt</a:t>
                      </a:r>
                      <a:endParaRPr sz="1500" b="1" i="1"/>
                    </a:p>
                  </a:txBody>
                  <a:tcPr marL="91425" marR="91425" marT="91425" marB="91425" anchor="ctr">
                    <a:lnL w="28575" cap="flat" cmpd="sng">
                      <a:solidFill>
                        <a:srgbClr val="A64D79"/>
                      </a:solidFill>
                      <a:prstDash val="solid"/>
                      <a:round/>
                      <a:headEnd type="none" w="sm" len="sm"/>
                      <a:tailEnd type="none" w="sm" len="sm"/>
                    </a:lnL>
                    <a:lnR w="28575" cap="flat" cmpd="sng">
                      <a:solidFill>
                        <a:srgbClr val="A64D79"/>
                      </a:solidFill>
                      <a:prstDash val="solid"/>
                      <a:round/>
                      <a:headEnd type="none" w="sm" len="sm"/>
                      <a:tailEnd type="none" w="sm" len="sm"/>
                    </a:lnR>
                    <a:lnT w="19050" cap="flat" cmpd="sng">
                      <a:solidFill>
                        <a:srgbClr val="333333"/>
                      </a:solidFill>
                      <a:prstDash val="solid"/>
                      <a:round/>
                      <a:headEnd type="none" w="sm" len="sm"/>
                      <a:tailEnd type="none" w="sm" len="sm"/>
                    </a:lnT>
                    <a:lnB w="28575" cap="flat" cmpd="sng">
                      <a:solidFill>
                        <a:srgbClr val="A64D79"/>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300">
                          <a:solidFill>
                            <a:srgbClr val="333333"/>
                          </a:solidFill>
                          <a:latin typeface="Helvetica Neue"/>
                          <a:ea typeface="Helvetica Neue"/>
                          <a:cs typeface="Helvetica Neue"/>
                          <a:sym typeface="Helvetica Neue"/>
                        </a:rPr>
                        <a:t>Embrace the use of AI, discuss the appropriate use of AI with students, and actively encourage its use to create authentic assessments</a:t>
                      </a:r>
                      <a:endParaRPr sz="1300"/>
                    </a:p>
                  </a:txBody>
                  <a:tcPr marL="91425" marR="91425" marT="91425" marB="91425" anchor="ctr">
                    <a:lnL w="28575" cap="flat" cmpd="sng">
                      <a:solidFill>
                        <a:srgbClr val="A64D79"/>
                      </a:solidFill>
                      <a:prstDash val="solid"/>
                      <a:round/>
                      <a:headEnd type="none" w="sm" len="sm"/>
                      <a:tailEnd type="none" w="sm" len="sm"/>
                    </a:lnL>
                    <a:lnR w="28575" cap="flat" cmpd="sng">
                      <a:solidFill>
                        <a:srgbClr val="A64D79"/>
                      </a:solidFill>
                      <a:prstDash val="solid"/>
                      <a:round/>
                      <a:headEnd type="none" w="sm" len="sm"/>
                      <a:tailEnd type="none" w="sm" len="sm"/>
                    </a:lnR>
                    <a:lnT w="19050" cap="flat" cmpd="sng">
                      <a:solidFill>
                        <a:srgbClr val="333333"/>
                      </a:solidFill>
                      <a:prstDash val="solid"/>
                      <a:round/>
                      <a:headEnd type="none" w="sm" len="sm"/>
                      <a:tailEnd type="none" w="sm" len="sm"/>
                    </a:lnT>
                    <a:lnB w="28575" cap="flat" cmpd="sng">
                      <a:solidFill>
                        <a:srgbClr val="A64D79"/>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bl>
          </a:graphicData>
        </a:graphic>
      </p:graphicFrame>
      <p:sp>
        <p:nvSpPr>
          <p:cNvPr id="232" name="Google Shape;232;p36"/>
          <p:cNvSpPr txBox="1"/>
          <p:nvPr/>
        </p:nvSpPr>
        <p:spPr>
          <a:xfrm>
            <a:off x="7297000" y="4509750"/>
            <a:ext cx="1412100" cy="2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t>(Webb, 2023)</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txBox="1">
            <a:spLocks noGrp="1"/>
          </p:cNvSpPr>
          <p:nvPr>
            <p:ph type="title"/>
          </p:nvPr>
        </p:nvSpPr>
        <p:spPr>
          <a:xfrm>
            <a:off x="311700" y="212675"/>
            <a:ext cx="8520600" cy="707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300" b="0">
                <a:solidFill>
                  <a:srgbClr val="000000"/>
                </a:solidFill>
                <a:latin typeface="Montserrat Medium"/>
                <a:ea typeface="Montserrat Medium"/>
                <a:cs typeface="Montserrat Medium"/>
                <a:sym typeface="Montserrat Medium"/>
              </a:rPr>
              <a:t>From Australia</a:t>
            </a:r>
            <a:endParaRPr sz="2300" b="0">
              <a:solidFill>
                <a:srgbClr val="000000"/>
              </a:solidFill>
              <a:latin typeface="Montserrat Medium"/>
              <a:ea typeface="Montserrat Medium"/>
              <a:cs typeface="Montserrat Medium"/>
              <a:sym typeface="Montserrat Medium"/>
            </a:endParaRPr>
          </a:p>
        </p:txBody>
      </p:sp>
      <p:sp>
        <p:nvSpPr>
          <p:cNvPr id="238" name="Google Shape;238;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9</a:t>
            </a:fld>
            <a:endParaRPr/>
          </a:p>
        </p:txBody>
      </p:sp>
      <p:sp>
        <p:nvSpPr>
          <p:cNvPr id="239" name="Google Shape;239;p37"/>
          <p:cNvSpPr txBox="1">
            <a:spLocks noGrp="1"/>
          </p:cNvSpPr>
          <p:nvPr>
            <p:ph type="title" idx="4294967295"/>
          </p:nvPr>
        </p:nvSpPr>
        <p:spPr>
          <a:xfrm>
            <a:off x="0" y="4761850"/>
            <a:ext cx="9144000" cy="305400"/>
          </a:xfrm>
          <a:prstGeom prst="rect">
            <a:avLst/>
          </a:prstGeom>
          <a:solidFill>
            <a:srgbClr val="000000">
              <a:alpha val="4620"/>
            </a:srgbClr>
          </a:solidFill>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990"/>
              <a:buNone/>
            </a:pPr>
            <a:r>
              <a:rPr lang="en-GB" sz="980">
                <a:solidFill>
                  <a:schemeClr val="lt2"/>
                </a:solidFill>
              </a:rPr>
              <a:t>FLO  2023 |  Elkhoury &amp; Prud’homme-Genereux   | Future Facing  assessment</a:t>
            </a:r>
            <a:endParaRPr sz="980">
              <a:solidFill>
                <a:schemeClr val="lt2"/>
              </a:solidFill>
            </a:endParaRPr>
          </a:p>
        </p:txBody>
      </p:sp>
      <p:graphicFrame>
        <p:nvGraphicFramePr>
          <p:cNvPr id="240" name="Google Shape;240;p37"/>
          <p:cNvGraphicFramePr/>
          <p:nvPr/>
        </p:nvGraphicFramePr>
        <p:xfrm>
          <a:off x="667025" y="1166338"/>
          <a:ext cx="3000000" cy="3000000"/>
        </p:xfrm>
        <a:graphic>
          <a:graphicData uri="http://schemas.openxmlformats.org/drawingml/2006/table">
            <a:tbl>
              <a:tblPr>
                <a:noFill/>
                <a:tableStyleId>{54D1FEF3-41F5-4000-91B3-AE7AF3292664}</a:tableStyleId>
              </a:tblPr>
              <a:tblGrid>
                <a:gridCol w="2754475">
                  <a:extLst>
                    <a:ext uri="{9D8B030D-6E8A-4147-A177-3AD203B41FA5}">
                      <a16:colId xmlns:a16="http://schemas.microsoft.com/office/drawing/2014/main" val="20000"/>
                    </a:ext>
                  </a:extLst>
                </a:gridCol>
                <a:gridCol w="4718975">
                  <a:extLst>
                    <a:ext uri="{9D8B030D-6E8A-4147-A177-3AD203B41FA5}">
                      <a16:colId xmlns:a16="http://schemas.microsoft.com/office/drawing/2014/main" val="20001"/>
                    </a:ext>
                  </a:extLst>
                </a:gridCol>
              </a:tblGrid>
              <a:tr h="291950">
                <a:tc rowSpan="2">
                  <a:txBody>
                    <a:bodyPr/>
                    <a:lstStyle/>
                    <a:p>
                      <a:pPr marL="0" lvl="0" indent="0" algn="ctr" rtl="0">
                        <a:spcBef>
                          <a:spcPts val="0"/>
                        </a:spcBef>
                        <a:spcAft>
                          <a:spcPts val="0"/>
                        </a:spcAft>
                        <a:buNone/>
                      </a:pPr>
                      <a:r>
                        <a:rPr lang="en-GB" sz="1500" b="1"/>
                        <a:t>Assessment should emphasise… </a:t>
                      </a:r>
                      <a:endParaRPr sz="1500" b="1"/>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tc rowSpan="2">
                  <a:txBody>
                    <a:bodyPr/>
                    <a:lstStyle/>
                    <a:p>
                      <a:pPr marL="0" lvl="0" indent="0" algn="ctr" rtl="0">
                        <a:spcBef>
                          <a:spcPts val="0"/>
                        </a:spcBef>
                        <a:spcAft>
                          <a:spcPts val="0"/>
                        </a:spcAft>
                        <a:buNone/>
                      </a:pPr>
                      <a:r>
                        <a:rPr lang="en-GB" sz="1500" b="1"/>
                        <a:t>1. …appropriate, authentic engagement with AI </a:t>
                      </a:r>
                      <a:endParaRPr sz="1500" b="1"/>
                    </a:p>
                  </a:txBody>
                  <a:tcPr marL="91425" marR="91425" marT="91425" marB="91425">
                    <a:lnL w="19050" cap="flat" cmpd="sng">
                      <a:solidFill>
                        <a:srgbClr val="333333"/>
                      </a:solidFill>
                      <a:prstDash val="solid"/>
                      <a:round/>
                      <a:headEnd type="none" w="sm" len="sm"/>
                      <a:tailEnd type="none" w="sm" len="sm"/>
                    </a:lnL>
                    <a:lnR w="19050" cap="flat" cmpd="sng">
                      <a:solidFill>
                        <a:srgbClr val="333333"/>
                      </a:solidFill>
                      <a:prstDash val="solid"/>
                      <a:round/>
                      <a:headEnd type="none" w="sm" len="sm"/>
                      <a:tailEnd type="none" w="sm" len="sm"/>
                    </a:lnR>
                    <a:lnT w="19050" cap="flat" cmpd="sng">
                      <a:solidFill>
                        <a:srgbClr val="333333"/>
                      </a:solidFill>
                      <a:prstDash val="solid"/>
                      <a:round/>
                      <a:headEnd type="none" w="sm" len="sm"/>
                      <a:tailEnd type="none" w="sm" len="sm"/>
                    </a:lnT>
                    <a:lnB w="19050" cap="flat" cmpd="sng">
                      <a:solidFill>
                        <a:srgbClr val="333333"/>
                      </a:solidFill>
                      <a:prstDash val="solid"/>
                      <a:round/>
                      <a:headEnd type="none" w="sm" len="sm"/>
                      <a:tailEnd type="none" w="sm" len="sm"/>
                    </a:lnB>
                  </a:tcPr>
                </a:tc>
                <a:extLst>
                  <a:ext uri="{0D108BD9-81ED-4DB2-BD59-A6C34878D82A}">
                    <a16:rowId xmlns:a16="http://schemas.microsoft.com/office/drawing/2014/main" val="10000"/>
                  </a:ext>
                </a:extLst>
              </a:tr>
              <a:tr h="291950">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bl>
          </a:graphicData>
        </a:graphic>
      </p:graphicFrame>
      <p:pic>
        <p:nvPicPr>
          <p:cNvPr id="241" name="Google Shape;241;p37"/>
          <p:cNvPicPr preferRelativeResize="0"/>
          <p:nvPr/>
        </p:nvPicPr>
        <p:blipFill rotWithShape="1">
          <a:blip r:embed="rId3">
            <a:alphaModFix/>
          </a:blip>
          <a:srcRect l="9270" t="38783" r="12956" b="14256"/>
          <a:stretch/>
        </p:blipFill>
        <p:spPr>
          <a:xfrm>
            <a:off x="1037697" y="2337975"/>
            <a:ext cx="7136755" cy="2423874"/>
          </a:xfrm>
          <a:prstGeom prst="rect">
            <a:avLst/>
          </a:prstGeom>
          <a:noFill/>
          <a:ln>
            <a:noFill/>
          </a:ln>
        </p:spPr>
      </p:pic>
      <p:sp>
        <p:nvSpPr>
          <p:cNvPr id="242" name="Google Shape;242;p37"/>
          <p:cNvSpPr txBox="1"/>
          <p:nvPr/>
        </p:nvSpPr>
        <p:spPr>
          <a:xfrm>
            <a:off x="2438400" y="609600"/>
            <a:ext cx="4595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u="sng">
                <a:solidFill>
                  <a:schemeClr val="hlink"/>
                </a:solidFill>
                <a:hlinkClick r:id="rId4"/>
              </a:rPr>
              <a:t>Assessment reform for the age of artificial intelligence (teqsa.gov.au)</a:t>
            </a:r>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3729</Words>
  <Application>Microsoft Office PowerPoint</Application>
  <PresentationFormat>On-screen Show (16:9)</PresentationFormat>
  <Paragraphs>302</Paragraphs>
  <Slides>40</Slides>
  <Notes>40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Roboto</vt:lpstr>
      <vt:lpstr>Arial</vt:lpstr>
      <vt:lpstr>Montserrat</vt:lpstr>
      <vt:lpstr>Helvetica Neue</vt:lpstr>
      <vt:lpstr>Open Sans</vt:lpstr>
      <vt:lpstr>Lato Hairline</vt:lpstr>
      <vt:lpstr>PT Sans Narrow</vt:lpstr>
      <vt:lpstr>Montserrat Medium</vt:lpstr>
      <vt:lpstr>Georgia</vt:lpstr>
      <vt:lpstr>Lato Light</vt:lpstr>
      <vt:lpstr>Tropic</vt:lpstr>
      <vt:lpstr>Eglamour template</vt:lpstr>
      <vt:lpstr>FLO microcourse Future Facing Assessment Oct 5, 2023</vt:lpstr>
      <vt:lpstr> Virtual space is not detached from physical space, so we invite you to share your land acknowledgement in the chat</vt:lpstr>
      <vt:lpstr>Meet and greet Discussion document: https://docs.google.com/document/d/1VY-vYC1EPEovOFJiIkZ0q5z3RPN0C64Hh6Phi3AErbg/edit?usp=sharing  Discussion of AI and assessments Guidance documents Examples  Course overview</vt:lpstr>
      <vt:lpstr>o   Introduction of the facilitators  Background of our work on alternative assessment o   Invite everyone to introduce yourselves in the chat</vt:lpstr>
      <vt:lpstr>Where are you on the scale</vt:lpstr>
      <vt:lpstr>Where are you on the continuum</vt:lpstr>
      <vt:lpstr>FLO  2023 |  Elkhoury &amp; Prud’homme-Genereux   | Future Facing  assessment</vt:lpstr>
      <vt:lpstr>FLO  2023 |  Elkhoury &amp; Prud’homme-Genereux   | Future Facing  assessment</vt:lpstr>
      <vt:lpstr>From Australia</vt:lpstr>
      <vt:lpstr>From Australia</vt:lpstr>
      <vt:lpstr>FLO  2023 |  Elkhoury &amp; Prud’homme-Genereux   | Future Facing  assessment</vt:lpstr>
      <vt:lpstr>From UNESCO Guidance for generative AI in education and research </vt:lpstr>
      <vt:lpstr>Five principles for the effective ethical use of generative AI   </vt:lpstr>
      <vt:lpstr>Five principles for the effective ethical use of generative AI   </vt:lpstr>
      <vt:lpstr>Examples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Assessment Menu </vt:lpstr>
      <vt:lpstr>Examples: Sheffield Hallam University</vt:lpstr>
      <vt:lpstr>Examples: University of Washington</vt:lpstr>
      <vt:lpstr>Examples: University of Manchester</vt:lpstr>
      <vt:lpstr>Examples: University of British Columbia</vt:lpstr>
      <vt:lpstr>Examples: Stanford University (The space framework)</vt:lpstr>
      <vt:lpstr>Examples: James Cook University</vt:lpstr>
      <vt:lpstr>Examples: Flinders University</vt:lpstr>
      <vt:lpstr>FLO  2023 |  Elkhoury &amp; Prud’homme-Genereux   | Future Facing  assessment</vt:lpstr>
      <vt:lpstr>FLO  2023 |  Elkhoury &amp; Prud’homme-Genereux   | Future Facing  assessment</vt:lpstr>
      <vt:lpstr>Course Overview</vt:lpstr>
      <vt:lpstr>Digital Badge</vt:lpstr>
      <vt:lpstr>What This Course is NOT</vt:lpstr>
      <vt:lpstr>Groups</vt:lpstr>
      <vt:lpstr>Stay Connected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 microcourse Future Facing Assessment Oct 5, 2023</dc:title>
  <dc:creator>Annie Prud'homme-Genereux</dc:creator>
  <cp:lastModifiedBy>Annie Prud'homme-Genereux</cp:lastModifiedBy>
  <cp:revision>1</cp:revision>
  <dcterms:modified xsi:type="dcterms:W3CDTF">2023-10-03T17:17:30Z</dcterms:modified>
</cp:coreProperties>
</file>